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0233600" cy="40233600"/>
  <p:notesSz cx="6858000" cy="9144000"/>
  <p:defaultTextStyle>
    <a:defPPr>
      <a:defRPr lang="en-US"/>
    </a:defPPr>
    <a:lvl1pPr marL="0" algn="l" defTabSz="2299030" rtl="0" eaLnBrk="1" latinLnBrk="0" hangingPunct="1">
      <a:defRPr sz="9100" kern="1200">
        <a:solidFill>
          <a:schemeClr val="tx1"/>
        </a:solidFill>
        <a:latin typeface="+mn-lt"/>
        <a:ea typeface="+mn-ea"/>
        <a:cs typeface="+mn-cs"/>
      </a:defRPr>
    </a:lvl1pPr>
    <a:lvl2pPr marL="2299030" algn="l" defTabSz="2299030" rtl="0" eaLnBrk="1" latinLnBrk="0" hangingPunct="1">
      <a:defRPr sz="9100" kern="1200">
        <a:solidFill>
          <a:schemeClr val="tx1"/>
        </a:solidFill>
        <a:latin typeface="+mn-lt"/>
        <a:ea typeface="+mn-ea"/>
        <a:cs typeface="+mn-cs"/>
      </a:defRPr>
    </a:lvl2pPr>
    <a:lvl3pPr marL="4598060" algn="l" defTabSz="2299030" rtl="0" eaLnBrk="1" latinLnBrk="0" hangingPunct="1">
      <a:defRPr sz="9100" kern="1200">
        <a:solidFill>
          <a:schemeClr val="tx1"/>
        </a:solidFill>
        <a:latin typeface="+mn-lt"/>
        <a:ea typeface="+mn-ea"/>
        <a:cs typeface="+mn-cs"/>
      </a:defRPr>
    </a:lvl3pPr>
    <a:lvl4pPr marL="6897091" algn="l" defTabSz="2299030" rtl="0" eaLnBrk="1" latinLnBrk="0" hangingPunct="1">
      <a:defRPr sz="9100" kern="1200">
        <a:solidFill>
          <a:schemeClr val="tx1"/>
        </a:solidFill>
        <a:latin typeface="+mn-lt"/>
        <a:ea typeface="+mn-ea"/>
        <a:cs typeface="+mn-cs"/>
      </a:defRPr>
    </a:lvl4pPr>
    <a:lvl5pPr marL="9196121" algn="l" defTabSz="2299030" rtl="0" eaLnBrk="1" latinLnBrk="0" hangingPunct="1">
      <a:defRPr sz="9100" kern="1200">
        <a:solidFill>
          <a:schemeClr val="tx1"/>
        </a:solidFill>
        <a:latin typeface="+mn-lt"/>
        <a:ea typeface="+mn-ea"/>
        <a:cs typeface="+mn-cs"/>
      </a:defRPr>
    </a:lvl5pPr>
    <a:lvl6pPr marL="11495151" algn="l" defTabSz="2299030" rtl="0" eaLnBrk="1" latinLnBrk="0" hangingPunct="1">
      <a:defRPr sz="9100" kern="1200">
        <a:solidFill>
          <a:schemeClr val="tx1"/>
        </a:solidFill>
        <a:latin typeface="+mn-lt"/>
        <a:ea typeface="+mn-ea"/>
        <a:cs typeface="+mn-cs"/>
      </a:defRPr>
    </a:lvl6pPr>
    <a:lvl7pPr marL="13794181" algn="l" defTabSz="2299030" rtl="0" eaLnBrk="1" latinLnBrk="0" hangingPunct="1">
      <a:defRPr sz="9100" kern="1200">
        <a:solidFill>
          <a:schemeClr val="tx1"/>
        </a:solidFill>
        <a:latin typeface="+mn-lt"/>
        <a:ea typeface="+mn-ea"/>
        <a:cs typeface="+mn-cs"/>
      </a:defRPr>
    </a:lvl7pPr>
    <a:lvl8pPr marL="16093211" algn="l" defTabSz="2299030" rtl="0" eaLnBrk="1" latinLnBrk="0" hangingPunct="1">
      <a:defRPr sz="9100" kern="1200">
        <a:solidFill>
          <a:schemeClr val="tx1"/>
        </a:solidFill>
        <a:latin typeface="+mn-lt"/>
        <a:ea typeface="+mn-ea"/>
        <a:cs typeface="+mn-cs"/>
      </a:defRPr>
    </a:lvl8pPr>
    <a:lvl9pPr marL="18392242" algn="l" defTabSz="2299030" rtl="0" eaLnBrk="1" latinLnBrk="0" hangingPunct="1">
      <a:defRPr sz="9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785" autoAdjust="0"/>
  </p:normalViewPr>
  <p:slideViewPr>
    <p:cSldViewPr snapToGrid="0" snapToObjects="1">
      <p:cViewPr>
        <p:scale>
          <a:sx n="19" d="100"/>
          <a:sy n="19" d="100"/>
        </p:scale>
        <p:origin x="-1392" y="-72"/>
      </p:cViewPr>
      <p:guideLst>
        <p:guide orient="horz" pos="12672"/>
        <p:guide pos="126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eganlouderman:Desktop:AEA:VIMR%20Employment%20Statistics%201.29.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eganlouderman:Desktop:AEA:Reason%20for%20Closure%208.5.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mhcdfs01\AllUsersDocuments$\mlouderm\My%20Documents\V-IMR\AEA%20presentation\RM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hcdfs01\AllUsersDocuments$\mlouderm\My%20Documents\V-IMR\AEA%20presentation\RM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mhcdfs01\AllUsersDocuments$\mlouderm\My%20Documents\V-IMR\AEA%20presentation\RM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mhcdfs01\AllUsersDocuments$\mlouderm\My%20Documents\V-IMR\AEA%20presentation\RMI.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eganlouderman:Desktop:Documents%20:AEA:ANOVA%20and%20Chi-Square%20VIMR%20Analysi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eganlouderman:Desktop:Documents%20:AEA:ANOVA%20and%20Chi-Square%20VIMR%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a:pPr>
            <a:r>
              <a:rPr lang="en-US" sz="3200" dirty="0" smtClean="0"/>
              <a:t>Number </a:t>
            </a:r>
            <a:r>
              <a:rPr lang="en-US" sz="3200" dirty="0"/>
              <a:t>of Jobs</a:t>
            </a:r>
          </a:p>
        </c:rich>
      </c:tx>
      <c:layout>
        <c:manualLayout>
          <c:xMode val="edge"/>
          <c:yMode val="edge"/>
          <c:x val="0.32711227542243398"/>
          <c:y val="0.11071677568826201"/>
        </c:manualLayout>
      </c:layout>
      <c:overlay val="0"/>
    </c:title>
    <c:autoTitleDeleted val="0"/>
    <c:plotArea>
      <c:layout/>
      <c:barChart>
        <c:barDir val="col"/>
        <c:grouping val="clustered"/>
        <c:varyColors val="0"/>
        <c:ser>
          <c:idx val="0"/>
          <c:order val="0"/>
          <c:tx>
            <c:strRef>
              <c:f>Sheet1!$B$3</c:f>
              <c:strCache>
                <c:ptCount val="1"/>
                <c:pt idx="0">
                  <c:v>Experimental</c:v>
                </c:pt>
              </c:strCache>
            </c:strRef>
          </c:tx>
          <c:spPr>
            <a:solidFill>
              <a:schemeClr val="accent3">
                <a:lumMod val="60000"/>
                <a:lumOff val="40000"/>
              </a:schemeClr>
            </a:solidFill>
            <a:scene3d>
              <a:camera prst="orthographicFront"/>
              <a:lightRig rig="threePt" dir="t"/>
            </a:scene3d>
            <a:sp3d>
              <a:bevelT w="114300" prst="artDeco"/>
            </a:sp3d>
          </c:spPr>
          <c:invertIfNegative val="0"/>
          <c:dLbls>
            <c:txPr>
              <a:bodyPr/>
              <a:lstStyle/>
              <a:p>
                <a:pPr>
                  <a:defRPr sz="2800"/>
                </a:pPr>
                <a:endParaRPr lang="en-US"/>
              </a:p>
            </c:txPr>
            <c:showLegendKey val="0"/>
            <c:showVal val="1"/>
            <c:showCatName val="0"/>
            <c:showSerName val="0"/>
            <c:showPercent val="0"/>
            <c:showBubbleSize val="0"/>
            <c:showLeaderLines val="0"/>
          </c:dLbls>
          <c:cat>
            <c:strRef>
              <c:f>Sheet1!$A$4:$A$8</c:f>
              <c:strCache>
                <c:ptCount val="5"/>
                <c:pt idx="0">
                  <c:v>1+ job</c:v>
                </c:pt>
                <c:pt idx="1">
                  <c:v>2+ job</c:v>
                </c:pt>
                <c:pt idx="2">
                  <c:v>3+ job</c:v>
                </c:pt>
                <c:pt idx="3">
                  <c:v>4+ job</c:v>
                </c:pt>
                <c:pt idx="4">
                  <c:v>5+ job</c:v>
                </c:pt>
              </c:strCache>
            </c:strRef>
          </c:cat>
          <c:val>
            <c:numRef>
              <c:f>Sheet1!$B$4:$B$8</c:f>
              <c:numCache>
                <c:formatCode>General</c:formatCode>
                <c:ptCount val="5"/>
                <c:pt idx="0">
                  <c:v>34</c:v>
                </c:pt>
                <c:pt idx="1">
                  <c:v>19</c:v>
                </c:pt>
                <c:pt idx="2">
                  <c:v>7</c:v>
                </c:pt>
                <c:pt idx="3">
                  <c:v>2</c:v>
                </c:pt>
                <c:pt idx="4">
                  <c:v>0</c:v>
                </c:pt>
              </c:numCache>
            </c:numRef>
          </c:val>
        </c:ser>
        <c:ser>
          <c:idx val="1"/>
          <c:order val="1"/>
          <c:tx>
            <c:strRef>
              <c:f>Sheet1!$C$3</c:f>
              <c:strCache>
                <c:ptCount val="1"/>
                <c:pt idx="0">
                  <c:v>Control</c:v>
                </c:pt>
              </c:strCache>
            </c:strRef>
          </c:tx>
          <c:spPr>
            <a:solidFill>
              <a:schemeClr val="accent1">
                <a:lumMod val="60000"/>
                <a:lumOff val="40000"/>
              </a:schemeClr>
            </a:solidFill>
            <a:scene3d>
              <a:camera prst="orthographicFront"/>
              <a:lightRig rig="threePt" dir="t"/>
            </a:scene3d>
            <a:sp3d>
              <a:bevelT w="114300" prst="artDeco"/>
            </a:sp3d>
          </c:spPr>
          <c:invertIfNegative val="0"/>
          <c:dLbls>
            <c:txPr>
              <a:bodyPr/>
              <a:lstStyle/>
              <a:p>
                <a:pPr>
                  <a:defRPr sz="2800"/>
                </a:pPr>
                <a:endParaRPr lang="en-US"/>
              </a:p>
            </c:txPr>
            <c:showLegendKey val="0"/>
            <c:showVal val="1"/>
            <c:showCatName val="0"/>
            <c:showSerName val="0"/>
            <c:showPercent val="0"/>
            <c:showBubbleSize val="0"/>
            <c:showLeaderLines val="0"/>
          </c:dLbls>
          <c:cat>
            <c:strRef>
              <c:f>Sheet1!$A$4:$A$8</c:f>
              <c:strCache>
                <c:ptCount val="5"/>
                <c:pt idx="0">
                  <c:v>1+ job</c:v>
                </c:pt>
                <c:pt idx="1">
                  <c:v>2+ job</c:v>
                </c:pt>
                <c:pt idx="2">
                  <c:v>3+ job</c:v>
                </c:pt>
                <c:pt idx="3">
                  <c:v>4+ job</c:v>
                </c:pt>
                <c:pt idx="4">
                  <c:v>5+ job</c:v>
                </c:pt>
              </c:strCache>
            </c:strRef>
          </c:cat>
          <c:val>
            <c:numRef>
              <c:f>Sheet1!$C$4:$C$8</c:f>
              <c:numCache>
                <c:formatCode>General</c:formatCode>
                <c:ptCount val="5"/>
                <c:pt idx="0">
                  <c:v>37</c:v>
                </c:pt>
                <c:pt idx="1">
                  <c:v>15</c:v>
                </c:pt>
                <c:pt idx="2">
                  <c:v>5</c:v>
                </c:pt>
                <c:pt idx="3">
                  <c:v>4</c:v>
                </c:pt>
                <c:pt idx="4">
                  <c:v>2</c:v>
                </c:pt>
              </c:numCache>
            </c:numRef>
          </c:val>
        </c:ser>
        <c:dLbls>
          <c:showLegendKey val="0"/>
          <c:showVal val="1"/>
          <c:showCatName val="0"/>
          <c:showSerName val="0"/>
          <c:showPercent val="0"/>
          <c:showBubbleSize val="0"/>
        </c:dLbls>
        <c:gapWidth val="150"/>
        <c:overlap val="-25"/>
        <c:axId val="79109504"/>
        <c:axId val="79123584"/>
      </c:barChart>
      <c:catAx>
        <c:axId val="79109504"/>
        <c:scaling>
          <c:orientation val="minMax"/>
        </c:scaling>
        <c:delete val="0"/>
        <c:axPos val="b"/>
        <c:majorTickMark val="none"/>
        <c:minorTickMark val="none"/>
        <c:tickLblPos val="nextTo"/>
        <c:txPr>
          <a:bodyPr/>
          <a:lstStyle/>
          <a:p>
            <a:pPr>
              <a:defRPr sz="2800"/>
            </a:pPr>
            <a:endParaRPr lang="en-US"/>
          </a:p>
        </c:txPr>
        <c:crossAx val="79123584"/>
        <c:crosses val="autoZero"/>
        <c:auto val="1"/>
        <c:lblAlgn val="ctr"/>
        <c:lblOffset val="100"/>
        <c:noMultiLvlLbl val="0"/>
      </c:catAx>
      <c:valAx>
        <c:axId val="79123584"/>
        <c:scaling>
          <c:orientation val="minMax"/>
        </c:scaling>
        <c:delete val="1"/>
        <c:axPos val="l"/>
        <c:numFmt formatCode="General" sourceLinked="1"/>
        <c:majorTickMark val="none"/>
        <c:minorTickMark val="none"/>
        <c:tickLblPos val="nextTo"/>
        <c:crossAx val="79109504"/>
        <c:crosses val="autoZero"/>
        <c:crossBetween val="between"/>
      </c:valAx>
    </c:plotArea>
    <c:legend>
      <c:legendPos val="t"/>
      <c:legendEntry>
        <c:idx val="0"/>
        <c:txPr>
          <a:bodyPr/>
          <a:lstStyle/>
          <a:p>
            <a:pPr>
              <a:defRPr sz="2800"/>
            </a:pPr>
            <a:endParaRPr lang="en-US"/>
          </a:p>
        </c:txPr>
      </c:legendEntry>
      <c:legendEntry>
        <c:idx val="1"/>
        <c:txPr>
          <a:bodyPr/>
          <a:lstStyle/>
          <a:p>
            <a:pPr>
              <a:defRPr sz="2800"/>
            </a:pPr>
            <a:endParaRPr lang="en-US"/>
          </a:p>
        </c:txPr>
      </c:legendEntry>
      <c:layout>
        <c:manualLayout>
          <c:xMode val="edge"/>
          <c:yMode val="edge"/>
          <c:x val="0.50099524065902101"/>
          <c:y val="0.18665932498417301"/>
          <c:w val="0.38779133766848201"/>
          <c:h val="0.40881251550903502"/>
        </c:manualLayout>
      </c:layout>
      <c:overlay val="0"/>
      <c:txPr>
        <a:bodyPr/>
        <a:lstStyle/>
        <a:p>
          <a:pPr>
            <a:defRPr sz="2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title>
      <c:tx>
        <c:rich>
          <a:bodyPr/>
          <a:lstStyle/>
          <a:p>
            <a:pPr>
              <a:defRPr sz="3200"/>
            </a:pPr>
            <a:r>
              <a:rPr lang="en-US" sz="3200" dirty="0"/>
              <a:t>Primary Reason for Closure from</a:t>
            </a:r>
            <a:r>
              <a:rPr lang="en-US" sz="3200" baseline="0" dirty="0"/>
              <a:t> Employment Services</a:t>
            </a:r>
            <a:endParaRPr lang="en-US" sz="3200" dirty="0"/>
          </a:p>
        </c:rich>
      </c:tx>
      <c:layout>
        <c:manualLayout>
          <c:xMode val="edge"/>
          <c:yMode val="edge"/>
          <c:x val="0.172411784411967"/>
          <c:y val="3.3133392408840799E-2"/>
        </c:manualLayout>
      </c:layout>
      <c:overlay val="0"/>
    </c:title>
    <c:autoTitleDeleted val="0"/>
    <c:plotArea>
      <c:layout>
        <c:manualLayout>
          <c:layoutTarget val="inner"/>
          <c:xMode val="edge"/>
          <c:yMode val="edge"/>
          <c:x val="0.10653784941161699"/>
          <c:y val="0.106162786864401"/>
          <c:w val="0.84102519800428299"/>
          <c:h val="0.40368055326623897"/>
        </c:manualLayout>
      </c:layout>
      <c:barChart>
        <c:barDir val="col"/>
        <c:grouping val="clustered"/>
        <c:varyColors val="0"/>
        <c:ser>
          <c:idx val="0"/>
          <c:order val="0"/>
          <c:tx>
            <c:strRef>
              <c:f>'Bar graph'!$A$3</c:f>
              <c:strCache>
                <c:ptCount val="1"/>
                <c:pt idx="0">
                  <c:v>Experimental</c:v>
                </c:pt>
              </c:strCache>
            </c:strRef>
          </c:tx>
          <c:spPr>
            <a:solidFill>
              <a:schemeClr val="accent3">
                <a:lumMod val="60000"/>
                <a:lumOff val="40000"/>
              </a:schemeClr>
            </a:solidFill>
            <a:ln>
              <a:noFill/>
            </a:ln>
            <a:scene3d>
              <a:camera prst="orthographicFront"/>
              <a:lightRig rig="threePt" dir="t"/>
            </a:scene3d>
            <a:sp3d>
              <a:bevelT w="114300" prst="artDeco"/>
            </a:sp3d>
          </c:spPr>
          <c:invertIfNegative val="0"/>
          <c:dLbls>
            <c:txPr>
              <a:bodyPr/>
              <a:lstStyle/>
              <a:p>
                <a:pPr>
                  <a:defRPr sz="2800"/>
                </a:pPr>
                <a:endParaRPr lang="en-US"/>
              </a:p>
            </c:txPr>
            <c:dLblPos val="inEnd"/>
            <c:showLegendKey val="0"/>
            <c:showVal val="1"/>
            <c:showCatName val="0"/>
            <c:showSerName val="0"/>
            <c:showPercent val="0"/>
            <c:showBubbleSize val="0"/>
            <c:showLeaderLines val="0"/>
          </c:dLbls>
          <c:cat>
            <c:strRef>
              <c:f>'Bar graph'!$B$2:$H$2</c:f>
              <c:strCache>
                <c:ptCount val="7"/>
                <c:pt idx="0">
                  <c:v>Disengagement</c:v>
                </c:pt>
                <c:pt idx="1">
                  <c:v>Health (physical and mental)</c:v>
                </c:pt>
                <c:pt idx="2">
                  <c:v>Successful Placement</c:v>
                </c:pt>
                <c:pt idx="3">
                  <c:v>School</c:v>
                </c:pt>
                <c:pt idx="4">
                  <c:v>Moved/Not eligible for MHCD  services</c:v>
                </c:pt>
                <c:pt idx="5">
                  <c:v>Not eligible for employment services (i.e. HCBS housing)</c:v>
                </c:pt>
                <c:pt idx="6">
                  <c:v>Death</c:v>
                </c:pt>
              </c:strCache>
            </c:strRef>
          </c:cat>
          <c:val>
            <c:numRef>
              <c:f>'Bar graph'!$B$3:$H$3</c:f>
              <c:numCache>
                <c:formatCode>General</c:formatCode>
                <c:ptCount val="7"/>
                <c:pt idx="0">
                  <c:v>18</c:v>
                </c:pt>
                <c:pt idx="1">
                  <c:v>7</c:v>
                </c:pt>
                <c:pt idx="2">
                  <c:v>6</c:v>
                </c:pt>
                <c:pt idx="3">
                  <c:v>3</c:v>
                </c:pt>
                <c:pt idx="4">
                  <c:v>3</c:v>
                </c:pt>
                <c:pt idx="5">
                  <c:v>1</c:v>
                </c:pt>
                <c:pt idx="6">
                  <c:v>1</c:v>
                </c:pt>
              </c:numCache>
            </c:numRef>
          </c:val>
        </c:ser>
        <c:ser>
          <c:idx val="1"/>
          <c:order val="1"/>
          <c:tx>
            <c:strRef>
              <c:f>'Bar graph'!$A$4</c:f>
              <c:strCache>
                <c:ptCount val="1"/>
                <c:pt idx="0">
                  <c:v>Control</c:v>
                </c:pt>
              </c:strCache>
            </c:strRef>
          </c:tx>
          <c:spPr>
            <a:solidFill>
              <a:schemeClr val="accent1">
                <a:lumMod val="60000"/>
                <a:lumOff val="40000"/>
              </a:schemeClr>
            </a:solidFill>
            <a:ln>
              <a:noFill/>
            </a:ln>
            <a:scene3d>
              <a:camera prst="orthographicFront"/>
              <a:lightRig rig="threePt" dir="t"/>
            </a:scene3d>
            <a:sp3d>
              <a:bevelT w="114300" prst="artDeco"/>
            </a:sp3d>
          </c:spPr>
          <c:invertIfNegative val="0"/>
          <c:dLbls>
            <c:txPr>
              <a:bodyPr/>
              <a:lstStyle/>
              <a:p>
                <a:pPr>
                  <a:defRPr sz="2800"/>
                </a:pPr>
                <a:endParaRPr lang="en-US"/>
              </a:p>
            </c:txPr>
            <c:dLblPos val="inEnd"/>
            <c:showLegendKey val="0"/>
            <c:showVal val="1"/>
            <c:showCatName val="0"/>
            <c:showSerName val="0"/>
            <c:showPercent val="0"/>
            <c:showBubbleSize val="0"/>
            <c:showLeaderLines val="0"/>
          </c:dLbls>
          <c:cat>
            <c:strRef>
              <c:f>'Bar graph'!$B$2:$H$2</c:f>
              <c:strCache>
                <c:ptCount val="7"/>
                <c:pt idx="0">
                  <c:v>Disengagement</c:v>
                </c:pt>
                <c:pt idx="1">
                  <c:v>Health (physical and mental)</c:v>
                </c:pt>
                <c:pt idx="2">
                  <c:v>Successful Placement</c:v>
                </c:pt>
                <c:pt idx="3">
                  <c:v>School</c:v>
                </c:pt>
                <c:pt idx="4">
                  <c:v>Moved/Not eligible for MHCD  services</c:v>
                </c:pt>
                <c:pt idx="5">
                  <c:v>Not eligible for employment services (i.e. HCBS housing)</c:v>
                </c:pt>
                <c:pt idx="6">
                  <c:v>Death</c:v>
                </c:pt>
              </c:strCache>
            </c:strRef>
          </c:cat>
          <c:val>
            <c:numRef>
              <c:f>'Bar graph'!$B$4:$H$4</c:f>
              <c:numCache>
                <c:formatCode>General</c:formatCode>
                <c:ptCount val="7"/>
                <c:pt idx="0">
                  <c:v>21</c:v>
                </c:pt>
                <c:pt idx="1">
                  <c:v>6</c:v>
                </c:pt>
                <c:pt idx="2">
                  <c:v>9</c:v>
                </c:pt>
                <c:pt idx="3">
                  <c:v>1</c:v>
                </c:pt>
                <c:pt idx="4">
                  <c:v>1</c:v>
                </c:pt>
                <c:pt idx="5">
                  <c:v>1</c:v>
                </c:pt>
                <c:pt idx="6">
                  <c:v>0</c:v>
                </c:pt>
              </c:numCache>
            </c:numRef>
          </c:val>
        </c:ser>
        <c:dLbls>
          <c:dLblPos val="outEnd"/>
          <c:showLegendKey val="0"/>
          <c:showVal val="1"/>
          <c:showCatName val="0"/>
          <c:showSerName val="0"/>
          <c:showPercent val="0"/>
          <c:showBubbleSize val="0"/>
        </c:dLbls>
        <c:gapWidth val="75"/>
        <c:overlap val="-25"/>
        <c:axId val="79183872"/>
        <c:axId val="79185408"/>
      </c:barChart>
      <c:catAx>
        <c:axId val="79183872"/>
        <c:scaling>
          <c:orientation val="minMax"/>
        </c:scaling>
        <c:delete val="0"/>
        <c:axPos val="b"/>
        <c:majorTickMark val="none"/>
        <c:minorTickMark val="none"/>
        <c:tickLblPos val="nextTo"/>
        <c:txPr>
          <a:bodyPr/>
          <a:lstStyle/>
          <a:p>
            <a:pPr>
              <a:defRPr sz="2000"/>
            </a:pPr>
            <a:endParaRPr lang="en-US"/>
          </a:p>
        </c:txPr>
        <c:crossAx val="79185408"/>
        <c:crosses val="autoZero"/>
        <c:auto val="1"/>
        <c:lblAlgn val="ctr"/>
        <c:lblOffset val="100"/>
        <c:noMultiLvlLbl val="0"/>
      </c:catAx>
      <c:valAx>
        <c:axId val="79185408"/>
        <c:scaling>
          <c:orientation val="minMax"/>
          <c:max val="22"/>
          <c:min val="0"/>
        </c:scaling>
        <c:delete val="0"/>
        <c:axPos val="l"/>
        <c:majorGridlines/>
        <c:numFmt formatCode="General" sourceLinked="1"/>
        <c:majorTickMark val="none"/>
        <c:minorTickMark val="none"/>
        <c:tickLblPos val="nextTo"/>
        <c:spPr>
          <a:ln w="9525">
            <a:noFill/>
          </a:ln>
        </c:spPr>
        <c:txPr>
          <a:bodyPr/>
          <a:lstStyle/>
          <a:p>
            <a:pPr>
              <a:defRPr sz="2800"/>
            </a:pPr>
            <a:endParaRPr lang="en-US"/>
          </a:p>
        </c:txPr>
        <c:crossAx val="79183872"/>
        <c:crosses val="autoZero"/>
        <c:crossBetween val="between"/>
      </c:valAx>
    </c:plotArea>
    <c:legend>
      <c:legendPos val="b"/>
      <c:layout>
        <c:manualLayout>
          <c:xMode val="edge"/>
          <c:yMode val="edge"/>
          <c:x val="0.55134280768324295"/>
          <c:y val="0.116866953775907"/>
          <c:w val="0.359494216848873"/>
          <c:h val="0.14978069447068701"/>
        </c:manualLayout>
      </c:layout>
      <c:overlay val="0"/>
      <c:txPr>
        <a:bodyPr/>
        <a:lstStyle/>
        <a:p>
          <a:pPr>
            <a:defRPr sz="28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Employment!$F$2</c:f>
              <c:strCache>
                <c:ptCount val="1"/>
                <c:pt idx="0">
                  <c:v>#</c:v>
                </c:pt>
              </c:strCache>
            </c:strRef>
          </c:tx>
          <c:spPr>
            <a:solidFill>
              <a:schemeClr val="accent3">
                <a:lumMod val="60000"/>
                <a:lumOff val="40000"/>
              </a:schemeClr>
            </a:solidFill>
            <a:scene3d>
              <a:camera prst="orthographicFront"/>
              <a:lightRig rig="threePt" dir="t"/>
            </a:scene3d>
            <a:sp3d>
              <a:bevelT w="114300" prst="artDeco"/>
            </a:sp3d>
          </c:spPr>
          <c:dPt>
            <c:idx val="0"/>
            <c:bubble3D val="0"/>
            <c:spPr>
              <a:solidFill>
                <a:schemeClr val="accent6">
                  <a:lumMod val="60000"/>
                  <a:lumOff val="40000"/>
                </a:schemeClr>
              </a:solidFill>
              <a:scene3d>
                <a:camera prst="orthographicFront"/>
                <a:lightRig rig="threePt" dir="t"/>
              </a:scene3d>
              <a:sp3d>
                <a:bevelT w="114300" prst="artDeco"/>
              </a:sp3d>
            </c:spPr>
          </c:dPt>
          <c:dPt>
            <c:idx val="2"/>
            <c:bubble3D val="0"/>
            <c:spPr>
              <a:solidFill>
                <a:schemeClr val="accent1">
                  <a:lumMod val="60000"/>
                  <a:lumOff val="40000"/>
                </a:schemeClr>
              </a:solidFill>
              <a:scene3d>
                <a:camera prst="orthographicFront"/>
                <a:lightRig rig="threePt" dir="t"/>
              </a:scene3d>
              <a:sp3d>
                <a:bevelT w="114300" prst="artDeco"/>
              </a:sp3d>
            </c:spPr>
          </c:dPt>
          <c:dLbls>
            <c:txPr>
              <a:bodyPr/>
              <a:lstStyle/>
              <a:p>
                <a:pPr>
                  <a:defRPr sz="2800"/>
                </a:pPr>
                <a:endParaRPr lang="en-US"/>
              </a:p>
            </c:txPr>
            <c:showLegendKey val="0"/>
            <c:showVal val="0"/>
            <c:showCatName val="0"/>
            <c:showSerName val="0"/>
            <c:showPercent val="1"/>
            <c:showBubbleSize val="0"/>
            <c:showLeaderLines val="1"/>
          </c:dLbls>
          <c:cat>
            <c:strRef>
              <c:f>Employment!$E$3:$E$5</c:f>
              <c:strCache>
                <c:ptCount val="3"/>
                <c:pt idx="0">
                  <c:v>Decreased</c:v>
                </c:pt>
                <c:pt idx="1">
                  <c:v>Stayed the Same</c:v>
                </c:pt>
                <c:pt idx="2">
                  <c:v>Increased </c:v>
                </c:pt>
              </c:strCache>
            </c:strRef>
          </c:cat>
          <c:val>
            <c:numRef>
              <c:f>Employment!$F$3:$F$5</c:f>
              <c:numCache>
                <c:formatCode>General</c:formatCode>
                <c:ptCount val="3"/>
                <c:pt idx="0">
                  <c:v>13</c:v>
                </c:pt>
                <c:pt idx="1">
                  <c:v>8</c:v>
                </c:pt>
                <c:pt idx="2">
                  <c:v>20</c:v>
                </c:pt>
              </c:numCache>
            </c:numRef>
          </c:val>
        </c:ser>
        <c:dLbls>
          <c:showLegendKey val="0"/>
          <c:showVal val="0"/>
          <c:showCatName val="0"/>
          <c:showSerName val="0"/>
          <c:showPercent val="1"/>
          <c:showBubbleSize val="0"/>
          <c:showLeaderLines val="1"/>
        </c:dLbls>
        <c:firstSliceAng val="0"/>
      </c:pieChart>
    </c:plotArea>
    <c:legend>
      <c:legendPos val="r"/>
      <c:legendEntry>
        <c:idx val="0"/>
        <c:txPr>
          <a:bodyPr/>
          <a:lstStyle/>
          <a:p>
            <a:pPr>
              <a:defRPr sz="2400"/>
            </a:pPr>
            <a:endParaRPr lang="en-US"/>
          </a:p>
        </c:txPr>
      </c:legendEntry>
      <c:layout>
        <c:manualLayout>
          <c:xMode val="edge"/>
          <c:yMode val="edge"/>
          <c:x val="0.58215772096055896"/>
          <c:y val="0.18347579590180199"/>
          <c:w val="0.41784227903944099"/>
          <c:h val="0.62924990986638096"/>
        </c:manualLayout>
      </c:layout>
      <c:overlay val="0"/>
      <c:txPr>
        <a:bodyPr/>
        <a:lstStyle/>
        <a:p>
          <a:pPr>
            <a:defRPr sz="24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Sheet3!$F$3</c:f>
              <c:strCache>
                <c:ptCount val="1"/>
                <c:pt idx="0">
                  <c:v>#</c:v>
                </c:pt>
              </c:strCache>
            </c:strRef>
          </c:tx>
          <c:spPr>
            <a:scene3d>
              <a:camera prst="orthographicFront"/>
              <a:lightRig rig="threePt" dir="t"/>
            </a:scene3d>
            <a:sp3d>
              <a:bevelT w="114300" prst="artDeco"/>
            </a:sp3d>
          </c:spPr>
          <c:dPt>
            <c:idx val="0"/>
            <c:bubble3D val="0"/>
            <c:spPr>
              <a:solidFill>
                <a:schemeClr val="accent6">
                  <a:lumMod val="60000"/>
                  <a:lumOff val="40000"/>
                </a:schemeClr>
              </a:solidFill>
              <a:scene3d>
                <a:camera prst="orthographicFront"/>
                <a:lightRig rig="threePt" dir="t"/>
              </a:scene3d>
              <a:sp3d>
                <a:bevelT w="114300" prst="artDeco"/>
              </a:sp3d>
            </c:spPr>
          </c:dPt>
          <c:dPt>
            <c:idx val="1"/>
            <c:bubble3D val="0"/>
            <c:spPr>
              <a:solidFill>
                <a:schemeClr val="accent3">
                  <a:lumMod val="60000"/>
                  <a:lumOff val="40000"/>
                </a:schemeClr>
              </a:solidFill>
              <a:scene3d>
                <a:camera prst="orthographicFront"/>
                <a:lightRig rig="threePt" dir="t"/>
              </a:scene3d>
              <a:sp3d>
                <a:bevelT w="114300" prst="artDeco"/>
              </a:sp3d>
            </c:spPr>
          </c:dPt>
          <c:dPt>
            <c:idx val="2"/>
            <c:bubble3D val="0"/>
            <c:spPr>
              <a:solidFill>
                <a:schemeClr val="accent1">
                  <a:lumMod val="60000"/>
                  <a:lumOff val="40000"/>
                </a:schemeClr>
              </a:solidFill>
              <a:scene3d>
                <a:camera prst="orthographicFront"/>
                <a:lightRig rig="threePt" dir="t"/>
              </a:scene3d>
              <a:sp3d>
                <a:bevelT w="114300" prst="artDeco"/>
              </a:sp3d>
            </c:spPr>
          </c:dPt>
          <c:dLbls>
            <c:txPr>
              <a:bodyPr/>
              <a:lstStyle/>
              <a:p>
                <a:pPr>
                  <a:defRPr sz="2800"/>
                </a:pPr>
                <a:endParaRPr lang="en-US"/>
              </a:p>
            </c:txPr>
            <c:showLegendKey val="0"/>
            <c:showVal val="0"/>
            <c:showCatName val="0"/>
            <c:showSerName val="0"/>
            <c:showPercent val="1"/>
            <c:showBubbleSize val="0"/>
            <c:showLeaderLines val="1"/>
          </c:dLbls>
          <c:cat>
            <c:strRef>
              <c:f>Sheet3!$E$4:$E$6</c:f>
              <c:strCache>
                <c:ptCount val="3"/>
                <c:pt idx="0">
                  <c:v>Decreased</c:v>
                </c:pt>
                <c:pt idx="1">
                  <c:v>Stayed the Same</c:v>
                </c:pt>
                <c:pt idx="2">
                  <c:v>Increased </c:v>
                </c:pt>
              </c:strCache>
            </c:strRef>
          </c:cat>
          <c:val>
            <c:numRef>
              <c:f>Sheet3!$F$4:$F$6</c:f>
              <c:numCache>
                <c:formatCode>General</c:formatCode>
                <c:ptCount val="3"/>
                <c:pt idx="0">
                  <c:v>15</c:v>
                </c:pt>
                <c:pt idx="1">
                  <c:v>1</c:v>
                </c:pt>
                <c:pt idx="2">
                  <c:v>25</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64728281980494695"/>
          <c:y val="0.112294105128751"/>
          <c:w val="0.32360126859142602"/>
          <c:h val="0.69856510956574802"/>
        </c:manualLayout>
      </c:layout>
      <c:overlay val="0"/>
      <c:txPr>
        <a:bodyPr/>
        <a:lstStyle/>
        <a:p>
          <a:pPr>
            <a:defRPr sz="2400"/>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Sheet3!$O$3</c:f>
              <c:strCache>
                <c:ptCount val="1"/>
                <c:pt idx="0">
                  <c:v>#</c:v>
                </c:pt>
              </c:strCache>
            </c:strRef>
          </c:tx>
          <c:spPr>
            <a:scene3d>
              <a:camera prst="orthographicFront"/>
              <a:lightRig rig="threePt" dir="t"/>
            </a:scene3d>
            <a:sp3d>
              <a:bevelT w="114300" prst="artDeco"/>
            </a:sp3d>
          </c:spPr>
          <c:dPt>
            <c:idx val="0"/>
            <c:bubble3D val="0"/>
            <c:spPr>
              <a:solidFill>
                <a:schemeClr val="accent6">
                  <a:lumMod val="60000"/>
                  <a:lumOff val="40000"/>
                </a:schemeClr>
              </a:solidFill>
              <a:scene3d>
                <a:camera prst="orthographicFront"/>
                <a:lightRig rig="threePt" dir="t"/>
              </a:scene3d>
              <a:sp3d>
                <a:bevelT w="114300" prst="artDeco"/>
              </a:sp3d>
            </c:spPr>
          </c:dPt>
          <c:dPt>
            <c:idx val="1"/>
            <c:bubble3D val="0"/>
            <c:spPr>
              <a:solidFill>
                <a:schemeClr val="accent3">
                  <a:lumMod val="60000"/>
                  <a:lumOff val="40000"/>
                </a:schemeClr>
              </a:solidFill>
              <a:scene3d>
                <a:camera prst="orthographicFront"/>
                <a:lightRig rig="threePt" dir="t"/>
              </a:scene3d>
              <a:sp3d>
                <a:bevelT w="114300" prst="artDeco"/>
              </a:sp3d>
            </c:spPr>
          </c:dPt>
          <c:dPt>
            <c:idx val="2"/>
            <c:bubble3D val="0"/>
            <c:spPr>
              <a:solidFill>
                <a:schemeClr val="accent1">
                  <a:lumMod val="60000"/>
                  <a:lumOff val="40000"/>
                </a:schemeClr>
              </a:solidFill>
              <a:scene3d>
                <a:camera prst="orthographicFront"/>
                <a:lightRig rig="threePt" dir="t"/>
              </a:scene3d>
              <a:sp3d>
                <a:bevelT w="114300" prst="artDeco"/>
              </a:sp3d>
            </c:spPr>
          </c:dPt>
          <c:dLbls>
            <c:txPr>
              <a:bodyPr/>
              <a:lstStyle/>
              <a:p>
                <a:pPr>
                  <a:defRPr sz="2800"/>
                </a:pPr>
                <a:endParaRPr lang="en-US"/>
              </a:p>
            </c:txPr>
            <c:showLegendKey val="0"/>
            <c:showVal val="0"/>
            <c:showCatName val="0"/>
            <c:showSerName val="0"/>
            <c:showPercent val="1"/>
            <c:showBubbleSize val="0"/>
            <c:showLeaderLines val="1"/>
          </c:dLbls>
          <c:cat>
            <c:strRef>
              <c:f>Sheet3!$N$4:$N$6</c:f>
              <c:strCache>
                <c:ptCount val="3"/>
                <c:pt idx="0">
                  <c:v>Decreased</c:v>
                </c:pt>
                <c:pt idx="1">
                  <c:v>Stayed the Same</c:v>
                </c:pt>
                <c:pt idx="2">
                  <c:v>Increased </c:v>
                </c:pt>
              </c:strCache>
            </c:strRef>
          </c:cat>
          <c:val>
            <c:numRef>
              <c:f>Sheet3!$O$4:$O$6</c:f>
              <c:numCache>
                <c:formatCode>General</c:formatCode>
                <c:ptCount val="3"/>
                <c:pt idx="0">
                  <c:v>12</c:v>
                </c:pt>
                <c:pt idx="1">
                  <c:v>1</c:v>
                </c:pt>
                <c:pt idx="2">
                  <c:v>29</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'C - Employment'!$F$11</c:f>
              <c:strCache>
                <c:ptCount val="1"/>
                <c:pt idx="0">
                  <c:v>Number</c:v>
                </c:pt>
              </c:strCache>
            </c:strRef>
          </c:tx>
          <c:spPr>
            <a:solidFill>
              <a:schemeClr val="tx2">
                <a:lumMod val="40000"/>
                <a:lumOff val="60000"/>
              </a:schemeClr>
            </a:solidFill>
            <a:scene3d>
              <a:camera prst="orthographicFront"/>
              <a:lightRig rig="threePt" dir="t"/>
            </a:scene3d>
            <a:sp3d>
              <a:bevelT w="114300" prst="artDeco"/>
            </a:sp3d>
          </c:spPr>
          <c:dPt>
            <c:idx val="0"/>
            <c:bubble3D val="0"/>
            <c:spPr>
              <a:solidFill>
                <a:schemeClr val="accent6">
                  <a:lumMod val="60000"/>
                  <a:lumOff val="40000"/>
                </a:schemeClr>
              </a:solidFill>
              <a:scene3d>
                <a:camera prst="orthographicFront"/>
                <a:lightRig rig="threePt" dir="t"/>
              </a:scene3d>
              <a:sp3d>
                <a:bevelT w="114300" prst="artDeco"/>
              </a:sp3d>
            </c:spPr>
          </c:dPt>
          <c:dPt>
            <c:idx val="1"/>
            <c:bubble3D val="0"/>
            <c:spPr>
              <a:solidFill>
                <a:schemeClr val="accent3">
                  <a:lumMod val="60000"/>
                  <a:lumOff val="40000"/>
                </a:schemeClr>
              </a:solidFill>
              <a:scene3d>
                <a:camera prst="orthographicFront"/>
                <a:lightRig rig="threePt" dir="t"/>
              </a:scene3d>
              <a:sp3d>
                <a:bevelT w="114300" prst="artDeco"/>
              </a:sp3d>
            </c:spPr>
          </c:dPt>
          <c:dPt>
            <c:idx val="2"/>
            <c:bubble3D val="0"/>
          </c:dPt>
          <c:dLbls>
            <c:txPr>
              <a:bodyPr/>
              <a:lstStyle/>
              <a:p>
                <a:pPr>
                  <a:defRPr sz="2800"/>
                </a:pPr>
                <a:endParaRPr lang="en-US"/>
              </a:p>
            </c:txPr>
            <c:showLegendKey val="0"/>
            <c:showVal val="0"/>
            <c:showCatName val="0"/>
            <c:showSerName val="0"/>
            <c:showPercent val="1"/>
            <c:showBubbleSize val="0"/>
            <c:showLeaderLines val="1"/>
          </c:dLbls>
          <c:cat>
            <c:strRef>
              <c:f>'C - Employment'!$E$12:$E$14</c:f>
              <c:strCache>
                <c:ptCount val="3"/>
                <c:pt idx="0">
                  <c:v>Decreased</c:v>
                </c:pt>
                <c:pt idx="1">
                  <c:v>Stayed the Same</c:v>
                </c:pt>
                <c:pt idx="2">
                  <c:v>Increased </c:v>
                </c:pt>
              </c:strCache>
            </c:strRef>
          </c:cat>
          <c:val>
            <c:numRef>
              <c:f>'C - Employment'!$F$12:$F$14</c:f>
              <c:numCache>
                <c:formatCode>General</c:formatCode>
                <c:ptCount val="3"/>
                <c:pt idx="0">
                  <c:v>15</c:v>
                </c:pt>
                <c:pt idx="1">
                  <c:v>4</c:v>
                </c:pt>
                <c:pt idx="2">
                  <c:v>23</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spPr>
            <a:solidFill>
              <a:schemeClr val="accent1">
                <a:lumMod val="60000"/>
                <a:lumOff val="40000"/>
              </a:schemeClr>
            </a:solidFill>
            <a:ln w="12700">
              <a:solidFill>
                <a:schemeClr val="bg1"/>
              </a:solidFill>
            </a:ln>
            <a:scene3d>
              <a:camera prst="orthographicFront"/>
              <a:lightRig rig="threePt" dir="t"/>
            </a:scene3d>
            <a:sp3d>
              <a:bevelT w="114300" prst="artDeco"/>
            </a:sp3d>
          </c:spPr>
          <c:dPt>
            <c:idx val="1"/>
            <c:bubble3D val="0"/>
            <c:spPr>
              <a:solidFill>
                <a:schemeClr val="accent3">
                  <a:lumMod val="60000"/>
                  <a:lumOff val="40000"/>
                </a:schemeClr>
              </a:solidFill>
              <a:ln w="12700">
                <a:solidFill>
                  <a:schemeClr val="bg1"/>
                </a:solidFill>
              </a:ln>
              <a:scene3d>
                <a:camera prst="orthographicFront"/>
                <a:lightRig rig="threePt" dir="t"/>
              </a:scene3d>
              <a:sp3d>
                <a:bevelT w="114300" prst="artDeco"/>
              </a:sp3d>
            </c:spPr>
          </c:dPt>
          <c:dPt>
            <c:idx val="2"/>
            <c:bubble3D val="0"/>
            <c:spPr>
              <a:solidFill>
                <a:schemeClr val="accent6">
                  <a:lumMod val="60000"/>
                  <a:lumOff val="40000"/>
                </a:schemeClr>
              </a:solidFill>
              <a:ln w="12700">
                <a:solidFill>
                  <a:schemeClr val="bg1"/>
                </a:solidFill>
              </a:ln>
              <a:scene3d>
                <a:camera prst="orthographicFront"/>
                <a:lightRig rig="threePt" dir="t"/>
              </a:scene3d>
              <a:sp3d>
                <a:bevelT w="114300" prst="artDeco"/>
              </a:sp3d>
            </c:spPr>
          </c:dPt>
          <c:dLbls>
            <c:txPr>
              <a:bodyPr/>
              <a:lstStyle/>
              <a:p>
                <a:pPr>
                  <a:defRPr sz="2800"/>
                </a:pPr>
                <a:endParaRPr lang="en-US"/>
              </a:p>
            </c:txPr>
            <c:showLegendKey val="0"/>
            <c:showVal val="0"/>
            <c:showCatName val="0"/>
            <c:showSerName val="0"/>
            <c:showPercent val="1"/>
            <c:showBubbleSize val="0"/>
            <c:showLeaderLines val="1"/>
          </c:dLbls>
          <c:cat>
            <c:strRef>
              <c:f>Sheet1!$H$56:$H$58</c:f>
              <c:strCache>
                <c:ptCount val="3"/>
                <c:pt idx="0">
                  <c:v>Increased</c:v>
                </c:pt>
                <c:pt idx="1">
                  <c:v>Stayed the Same</c:v>
                </c:pt>
                <c:pt idx="2">
                  <c:v>Decreased</c:v>
                </c:pt>
              </c:strCache>
            </c:strRef>
          </c:cat>
          <c:val>
            <c:numRef>
              <c:f>Sheet1!$I$56:$I$58</c:f>
              <c:numCache>
                <c:formatCode>General</c:formatCode>
                <c:ptCount val="3"/>
                <c:pt idx="0">
                  <c:v>26</c:v>
                </c:pt>
                <c:pt idx="1">
                  <c:v>1</c:v>
                </c:pt>
                <c:pt idx="2">
                  <c:v>20</c:v>
                </c:pt>
              </c:numCache>
            </c:numRef>
          </c:val>
        </c:ser>
        <c:dLbls>
          <c:showLegendKey val="0"/>
          <c:showVal val="0"/>
          <c:showCatName val="0"/>
          <c:showSerName val="0"/>
          <c:showPercent val="1"/>
          <c:showBubbleSize val="0"/>
          <c:showLeaderLines val="1"/>
        </c:dLbls>
        <c:firstSliceAng val="0"/>
      </c:pieChart>
    </c:plotArea>
    <c:legend>
      <c:legendPos val="r"/>
      <c:layout/>
      <c:overlay val="0"/>
      <c:txPr>
        <a:bodyPr/>
        <a:lstStyle/>
        <a:p>
          <a:pPr>
            <a:defRPr sz="2400"/>
          </a:pPr>
          <a:endParaRPr lang="en-US"/>
        </a:p>
      </c:txPr>
    </c:legend>
    <c:plotVisOnly val="1"/>
    <c:dispBlanksAs val="gap"/>
    <c:showDLblsOverMax val="0"/>
  </c:chart>
  <c:spPr>
    <a:ln w="12700">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spPr>
            <a:solidFill>
              <a:schemeClr val="accent1">
                <a:lumMod val="60000"/>
                <a:lumOff val="40000"/>
              </a:schemeClr>
            </a:solidFill>
            <a:ln w="12700">
              <a:solidFill>
                <a:schemeClr val="bg1"/>
              </a:solidFill>
            </a:ln>
            <a:scene3d>
              <a:camera prst="orthographicFront"/>
              <a:lightRig rig="threePt" dir="t"/>
            </a:scene3d>
            <a:sp3d>
              <a:bevelT w="114300" prst="artDeco"/>
            </a:sp3d>
          </c:spPr>
          <c:dPt>
            <c:idx val="2"/>
            <c:bubble3D val="0"/>
            <c:spPr>
              <a:solidFill>
                <a:schemeClr val="accent6">
                  <a:lumMod val="60000"/>
                  <a:lumOff val="40000"/>
                </a:schemeClr>
              </a:solidFill>
              <a:ln w="12700">
                <a:solidFill>
                  <a:schemeClr val="bg1"/>
                </a:solidFill>
              </a:ln>
              <a:scene3d>
                <a:camera prst="orthographicFront"/>
                <a:lightRig rig="threePt" dir="t"/>
              </a:scene3d>
              <a:sp3d>
                <a:bevelT w="114300" prst="artDeco"/>
              </a:sp3d>
            </c:spPr>
          </c:dPt>
          <c:dLbls>
            <c:txPr>
              <a:bodyPr/>
              <a:lstStyle/>
              <a:p>
                <a:pPr>
                  <a:defRPr sz="2800"/>
                </a:pPr>
                <a:endParaRPr lang="en-US"/>
              </a:p>
            </c:txPr>
            <c:showLegendKey val="0"/>
            <c:showVal val="0"/>
            <c:showCatName val="0"/>
            <c:showSerName val="0"/>
            <c:showPercent val="1"/>
            <c:showBubbleSize val="0"/>
            <c:showLeaderLines val="1"/>
          </c:dLbls>
          <c:cat>
            <c:strRef>
              <c:f>Sheet1!$L$56:$L$58</c:f>
              <c:strCache>
                <c:ptCount val="3"/>
                <c:pt idx="0">
                  <c:v>Increased</c:v>
                </c:pt>
                <c:pt idx="1">
                  <c:v>Stayed the Same</c:v>
                </c:pt>
                <c:pt idx="2">
                  <c:v>Decreased</c:v>
                </c:pt>
              </c:strCache>
            </c:strRef>
          </c:cat>
          <c:val>
            <c:numRef>
              <c:f>Sheet1!$M$56:$M$58</c:f>
              <c:numCache>
                <c:formatCode>General</c:formatCode>
                <c:ptCount val="3"/>
                <c:pt idx="0">
                  <c:v>23</c:v>
                </c:pt>
                <c:pt idx="1">
                  <c:v>0</c:v>
                </c:pt>
                <c:pt idx="2">
                  <c:v>30</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ln w="12700">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7D6314-3DC0-5245-8751-4E05AB163B91}" type="datetimeFigureOut">
              <a:rPr lang="en-US" smtClean="0"/>
              <a:t>11/5/2014</a:t>
            </a:fld>
            <a:endParaRPr lang="en-US"/>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F052CF-5DC1-E642-8241-DDC42BC6CB6C}" type="slidenum">
              <a:rPr lang="en-US" smtClean="0"/>
              <a:t>‹#›</a:t>
            </a:fld>
            <a:endParaRPr lang="en-US"/>
          </a:p>
        </p:txBody>
      </p:sp>
    </p:spTree>
    <p:extLst>
      <p:ext uri="{BB962C8B-B14F-4D97-AF65-F5344CB8AC3E}">
        <p14:creationId xmlns:p14="http://schemas.microsoft.com/office/powerpoint/2010/main" val="2100745173"/>
      </p:ext>
    </p:extLst>
  </p:cSld>
  <p:clrMap bg1="lt1" tx1="dk1" bg2="lt2" tx2="dk2" accent1="accent1" accent2="accent2" accent3="accent3" accent4="accent4" accent5="accent5" accent6="accent6" hlink="hlink" folHlink="folHlink"/>
  <p:notesStyle>
    <a:lvl1pPr marL="0" algn="l" defTabSz="2299030" rtl="0" eaLnBrk="1" latinLnBrk="0" hangingPunct="1">
      <a:defRPr sz="6000" kern="1200">
        <a:solidFill>
          <a:schemeClr val="tx1"/>
        </a:solidFill>
        <a:latin typeface="+mn-lt"/>
        <a:ea typeface="+mn-ea"/>
        <a:cs typeface="+mn-cs"/>
      </a:defRPr>
    </a:lvl1pPr>
    <a:lvl2pPr marL="2299030" algn="l" defTabSz="2299030" rtl="0" eaLnBrk="1" latinLnBrk="0" hangingPunct="1">
      <a:defRPr sz="6000" kern="1200">
        <a:solidFill>
          <a:schemeClr val="tx1"/>
        </a:solidFill>
        <a:latin typeface="+mn-lt"/>
        <a:ea typeface="+mn-ea"/>
        <a:cs typeface="+mn-cs"/>
      </a:defRPr>
    </a:lvl2pPr>
    <a:lvl3pPr marL="4598060" algn="l" defTabSz="2299030" rtl="0" eaLnBrk="1" latinLnBrk="0" hangingPunct="1">
      <a:defRPr sz="6000" kern="1200">
        <a:solidFill>
          <a:schemeClr val="tx1"/>
        </a:solidFill>
        <a:latin typeface="+mn-lt"/>
        <a:ea typeface="+mn-ea"/>
        <a:cs typeface="+mn-cs"/>
      </a:defRPr>
    </a:lvl3pPr>
    <a:lvl4pPr marL="6897091" algn="l" defTabSz="2299030" rtl="0" eaLnBrk="1" latinLnBrk="0" hangingPunct="1">
      <a:defRPr sz="6000" kern="1200">
        <a:solidFill>
          <a:schemeClr val="tx1"/>
        </a:solidFill>
        <a:latin typeface="+mn-lt"/>
        <a:ea typeface="+mn-ea"/>
        <a:cs typeface="+mn-cs"/>
      </a:defRPr>
    </a:lvl4pPr>
    <a:lvl5pPr marL="9196121" algn="l" defTabSz="2299030" rtl="0" eaLnBrk="1" latinLnBrk="0" hangingPunct="1">
      <a:defRPr sz="6000" kern="1200">
        <a:solidFill>
          <a:schemeClr val="tx1"/>
        </a:solidFill>
        <a:latin typeface="+mn-lt"/>
        <a:ea typeface="+mn-ea"/>
        <a:cs typeface="+mn-cs"/>
      </a:defRPr>
    </a:lvl5pPr>
    <a:lvl6pPr marL="11495151" algn="l" defTabSz="2299030" rtl="0" eaLnBrk="1" latinLnBrk="0" hangingPunct="1">
      <a:defRPr sz="6000" kern="1200">
        <a:solidFill>
          <a:schemeClr val="tx1"/>
        </a:solidFill>
        <a:latin typeface="+mn-lt"/>
        <a:ea typeface="+mn-ea"/>
        <a:cs typeface="+mn-cs"/>
      </a:defRPr>
    </a:lvl6pPr>
    <a:lvl7pPr marL="13794181" algn="l" defTabSz="2299030" rtl="0" eaLnBrk="1" latinLnBrk="0" hangingPunct="1">
      <a:defRPr sz="6000" kern="1200">
        <a:solidFill>
          <a:schemeClr val="tx1"/>
        </a:solidFill>
        <a:latin typeface="+mn-lt"/>
        <a:ea typeface="+mn-ea"/>
        <a:cs typeface="+mn-cs"/>
      </a:defRPr>
    </a:lvl7pPr>
    <a:lvl8pPr marL="16093211" algn="l" defTabSz="2299030" rtl="0" eaLnBrk="1" latinLnBrk="0" hangingPunct="1">
      <a:defRPr sz="6000" kern="1200">
        <a:solidFill>
          <a:schemeClr val="tx1"/>
        </a:solidFill>
        <a:latin typeface="+mn-lt"/>
        <a:ea typeface="+mn-ea"/>
        <a:cs typeface="+mn-cs"/>
      </a:defRPr>
    </a:lvl8pPr>
    <a:lvl9pPr marL="18392242" algn="l" defTabSz="2299030" rtl="0" eaLnBrk="1" latinLnBrk="0" hangingPunct="1">
      <a:defRPr sz="6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F052CF-5DC1-E642-8241-DDC42BC6CB6C}" type="slidenum">
              <a:rPr lang="en-US" smtClean="0"/>
              <a:t>1</a:t>
            </a:fld>
            <a:endParaRPr lang="en-US"/>
          </a:p>
        </p:txBody>
      </p:sp>
    </p:spTree>
    <p:extLst>
      <p:ext uri="{BB962C8B-B14F-4D97-AF65-F5344CB8AC3E}">
        <p14:creationId xmlns:p14="http://schemas.microsoft.com/office/powerpoint/2010/main" val="119711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2498496"/>
            <a:ext cx="34198560" cy="8624147"/>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22799040"/>
            <a:ext cx="28163520" cy="10281920"/>
          </a:xfrm>
        </p:spPr>
        <p:txBody>
          <a:bodyPr/>
          <a:lstStyle>
            <a:lvl1pPr marL="0" indent="0" algn="ctr">
              <a:buNone/>
              <a:defRPr>
                <a:solidFill>
                  <a:schemeClr val="tx1">
                    <a:tint val="75000"/>
                  </a:schemeClr>
                </a:solidFill>
              </a:defRPr>
            </a:lvl1pPr>
            <a:lvl2pPr marL="2299030" indent="0" algn="ctr">
              <a:buNone/>
              <a:defRPr>
                <a:solidFill>
                  <a:schemeClr val="tx1">
                    <a:tint val="75000"/>
                  </a:schemeClr>
                </a:solidFill>
              </a:defRPr>
            </a:lvl2pPr>
            <a:lvl3pPr marL="4598060" indent="0" algn="ctr">
              <a:buNone/>
              <a:defRPr>
                <a:solidFill>
                  <a:schemeClr val="tx1">
                    <a:tint val="75000"/>
                  </a:schemeClr>
                </a:solidFill>
              </a:defRPr>
            </a:lvl3pPr>
            <a:lvl4pPr marL="6897091" indent="0" algn="ctr">
              <a:buNone/>
              <a:defRPr>
                <a:solidFill>
                  <a:schemeClr val="tx1">
                    <a:tint val="75000"/>
                  </a:schemeClr>
                </a:solidFill>
              </a:defRPr>
            </a:lvl4pPr>
            <a:lvl5pPr marL="9196121" indent="0" algn="ctr">
              <a:buNone/>
              <a:defRPr>
                <a:solidFill>
                  <a:schemeClr val="tx1">
                    <a:tint val="75000"/>
                  </a:schemeClr>
                </a:solidFill>
              </a:defRPr>
            </a:lvl5pPr>
            <a:lvl6pPr marL="11495151" indent="0" algn="ctr">
              <a:buNone/>
              <a:defRPr>
                <a:solidFill>
                  <a:schemeClr val="tx1">
                    <a:tint val="75000"/>
                  </a:schemeClr>
                </a:solidFill>
              </a:defRPr>
            </a:lvl6pPr>
            <a:lvl7pPr marL="13794181" indent="0" algn="ctr">
              <a:buNone/>
              <a:defRPr>
                <a:solidFill>
                  <a:schemeClr val="tx1">
                    <a:tint val="75000"/>
                  </a:schemeClr>
                </a:solidFill>
              </a:defRPr>
            </a:lvl7pPr>
            <a:lvl8pPr marL="16093211" indent="0" algn="ctr">
              <a:buNone/>
              <a:defRPr>
                <a:solidFill>
                  <a:schemeClr val="tx1">
                    <a:tint val="75000"/>
                  </a:schemeClr>
                </a:solidFill>
              </a:defRPr>
            </a:lvl8pPr>
            <a:lvl9pPr marL="1839224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4D35B1-4EAF-8F49-AF5B-FD84A0DBC47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104732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D35B1-4EAF-8F49-AF5B-FD84A0DBC47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536145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611212"/>
            <a:ext cx="9052560" cy="3432894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680" y="1611212"/>
            <a:ext cx="26487120" cy="343289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D35B1-4EAF-8F49-AF5B-FD84A0DBC47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240071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4D35B1-4EAF-8F49-AF5B-FD84A0DBC47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143935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5853816"/>
            <a:ext cx="34198560" cy="7990840"/>
          </a:xfrm>
        </p:spPr>
        <p:txBody>
          <a:bodyPr anchor="t"/>
          <a:lstStyle>
            <a:lvl1pPr algn="l">
              <a:defRPr sz="201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7052719"/>
            <a:ext cx="34198560" cy="8801097"/>
          </a:xfrm>
        </p:spPr>
        <p:txBody>
          <a:bodyPr anchor="b"/>
          <a:lstStyle>
            <a:lvl1pPr marL="0" indent="0">
              <a:buNone/>
              <a:defRPr sz="10100">
                <a:solidFill>
                  <a:schemeClr val="tx1">
                    <a:tint val="75000"/>
                  </a:schemeClr>
                </a:solidFill>
              </a:defRPr>
            </a:lvl1pPr>
            <a:lvl2pPr marL="2299030" indent="0">
              <a:buNone/>
              <a:defRPr sz="9100">
                <a:solidFill>
                  <a:schemeClr val="tx1">
                    <a:tint val="75000"/>
                  </a:schemeClr>
                </a:solidFill>
              </a:defRPr>
            </a:lvl2pPr>
            <a:lvl3pPr marL="4598060" indent="0">
              <a:buNone/>
              <a:defRPr sz="8000">
                <a:solidFill>
                  <a:schemeClr val="tx1">
                    <a:tint val="75000"/>
                  </a:schemeClr>
                </a:solidFill>
              </a:defRPr>
            </a:lvl3pPr>
            <a:lvl4pPr marL="6897091" indent="0">
              <a:buNone/>
              <a:defRPr sz="7000">
                <a:solidFill>
                  <a:schemeClr val="tx1">
                    <a:tint val="75000"/>
                  </a:schemeClr>
                </a:solidFill>
              </a:defRPr>
            </a:lvl4pPr>
            <a:lvl5pPr marL="9196121" indent="0">
              <a:buNone/>
              <a:defRPr sz="7000">
                <a:solidFill>
                  <a:schemeClr val="tx1">
                    <a:tint val="75000"/>
                  </a:schemeClr>
                </a:solidFill>
              </a:defRPr>
            </a:lvl5pPr>
            <a:lvl6pPr marL="11495151" indent="0">
              <a:buNone/>
              <a:defRPr sz="7000">
                <a:solidFill>
                  <a:schemeClr val="tx1">
                    <a:tint val="75000"/>
                  </a:schemeClr>
                </a:solidFill>
              </a:defRPr>
            </a:lvl6pPr>
            <a:lvl7pPr marL="13794181" indent="0">
              <a:buNone/>
              <a:defRPr sz="7000">
                <a:solidFill>
                  <a:schemeClr val="tx1">
                    <a:tint val="75000"/>
                  </a:schemeClr>
                </a:solidFill>
              </a:defRPr>
            </a:lvl7pPr>
            <a:lvl8pPr marL="16093211" indent="0">
              <a:buNone/>
              <a:defRPr sz="7000">
                <a:solidFill>
                  <a:schemeClr val="tx1">
                    <a:tint val="75000"/>
                  </a:schemeClr>
                </a:solidFill>
              </a:defRPr>
            </a:lvl8pPr>
            <a:lvl9pPr marL="18392242" indent="0">
              <a:buNone/>
              <a:defRPr sz="7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D35B1-4EAF-8F49-AF5B-FD84A0DBC47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183351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680" y="9387843"/>
            <a:ext cx="17769840" cy="26552316"/>
          </a:xfrm>
        </p:spPr>
        <p:txBody>
          <a:bodyPr/>
          <a:lstStyle>
            <a:lvl1pPr>
              <a:defRPr sz="14100"/>
            </a:lvl1pPr>
            <a:lvl2pPr>
              <a:defRPr sz="121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452080" y="9387843"/>
            <a:ext cx="17769840" cy="26552316"/>
          </a:xfrm>
        </p:spPr>
        <p:txBody>
          <a:bodyPr/>
          <a:lstStyle>
            <a:lvl1pPr>
              <a:defRPr sz="14100"/>
            </a:lvl1pPr>
            <a:lvl2pPr>
              <a:defRPr sz="121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4D35B1-4EAF-8F49-AF5B-FD84A0DBC47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57606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0" y="9005996"/>
            <a:ext cx="17776827" cy="3753270"/>
          </a:xfrm>
        </p:spPr>
        <p:txBody>
          <a:bodyPr anchor="b"/>
          <a:lstStyle>
            <a:lvl1pPr marL="0" indent="0">
              <a:buNone/>
              <a:defRPr sz="12100" b="1"/>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smtClean="0"/>
              <a:t>Click to edit Master text styles</a:t>
            </a:r>
          </a:p>
        </p:txBody>
      </p:sp>
      <p:sp>
        <p:nvSpPr>
          <p:cNvPr id="4" name="Content Placeholder 3"/>
          <p:cNvSpPr>
            <a:spLocks noGrp="1"/>
          </p:cNvSpPr>
          <p:nvPr>
            <p:ph sz="half" idx="2"/>
          </p:nvPr>
        </p:nvSpPr>
        <p:spPr>
          <a:xfrm>
            <a:off x="2011680" y="12759266"/>
            <a:ext cx="17776827" cy="23180890"/>
          </a:xfrm>
        </p:spPr>
        <p:txBody>
          <a:bodyPr/>
          <a:lstStyle>
            <a:lvl1pPr>
              <a:defRPr sz="121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9005996"/>
            <a:ext cx="17783810" cy="3753270"/>
          </a:xfrm>
        </p:spPr>
        <p:txBody>
          <a:bodyPr anchor="b"/>
          <a:lstStyle>
            <a:lvl1pPr marL="0" indent="0">
              <a:buNone/>
              <a:defRPr sz="12100" b="1"/>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smtClean="0"/>
              <a:t>Click to edit Master text styles</a:t>
            </a:r>
          </a:p>
        </p:txBody>
      </p:sp>
      <p:sp>
        <p:nvSpPr>
          <p:cNvPr id="6" name="Content Placeholder 5"/>
          <p:cNvSpPr>
            <a:spLocks noGrp="1"/>
          </p:cNvSpPr>
          <p:nvPr>
            <p:ph sz="quarter" idx="4"/>
          </p:nvPr>
        </p:nvSpPr>
        <p:spPr>
          <a:xfrm>
            <a:off x="20438112" y="12759266"/>
            <a:ext cx="17783810" cy="23180890"/>
          </a:xfrm>
        </p:spPr>
        <p:txBody>
          <a:bodyPr/>
          <a:lstStyle>
            <a:lvl1pPr>
              <a:defRPr sz="12100"/>
            </a:lvl1pPr>
            <a:lvl2pPr>
              <a:defRPr sz="10100"/>
            </a:lvl2pPr>
            <a:lvl3pPr>
              <a:defRPr sz="91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4D35B1-4EAF-8F49-AF5B-FD84A0DBC475}"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372063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4D35B1-4EAF-8F49-AF5B-FD84A0DBC475}"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7774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D35B1-4EAF-8F49-AF5B-FD84A0DBC475}"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146329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601893"/>
            <a:ext cx="13236577" cy="6817360"/>
          </a:xfrm>
        </p:spPr>
        <p:txBody>
          <a:bodyPr anchor="b"/>
          <a:lstStyle>
            <a:lvl1pPr algn="l">
              <a:defRPr sz="10100" b="1"/>
            </a:lvl1pPr>
          </a:lstStyle>
          <a:p>
            <a:r>
              <a:rPr lang="en-US" smtClean="0"/>
              <a:t>Click to edit Master title style</a:t>
            </a:r>
            <a:endParaRPr lang="en-US"/>
          </a:p>
        </p:txBody>
      </p:sp>
      <p:sp>
        <p:nvSpPr>
          <p:cNvPr id="3" name="Content Placeholder 2"/>
          <p:cNvSpPr>
            <a:spLocks noGrp="1"/>
          </p:cNvSpPr>
          <p:nvPr>
            <p:ph idx="1"/>
          </p:nvPr>
        </p:nvSpPr>
        <p:spPr>
          <a:xfrm>
            <a:off x="15730220" y="1601896"/>
            <a:ext cx="22491700" cy="34338263"/>
          </a:xfrm>
        </p:spPr>
        <p:txBody>
          <a:bodyPr/>
          <a:lstStyle>
            <a:lvl1pPr>
              <a:defRPr sz="16100"/>
            </a:lvl1pPr>
            <a:lvl2pPr>
              <a:defRPr sz="14100"/>
            </a:lvl2pPr>
            <a:lvl3pPr>
              <a:defRPr sz="121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2" y="8419256"/>
            <a:ext cx="13236577" cy="27520903"/>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D35B1-4EAF-8F49-AF5B-FD84A0DBC47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155478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8163520"/>
            <a:ext cx="24140160" cy="3324863"/>
          </a:xfrm>
        </p:spPr>
        <p:txBody>
          <a:bodyPr anchor="b"/>
          <a:lstStyle>
            <a:lvl1pPr algn="l">
              <a:defRPr sz="10100" b="1"/>
            </a:lvl1pPr>
          </a:lstStyle>
          <a:p>
            <a:r>
              <a:rPr lang="en-US" smtClean="0"/>
              <a:t>Click to edit Master title style</a:t>
            </a:r>
            <a:endParaRPr lang="en-US"/>
          </a:p>
        </p:txBody>
      </p:sp>
      <p:sp>
        <p:nvSpPr>
          <p:cNvPr id="3" name="Picture Placeholder 2"/>
          <p:cNvSpPr>
            <a:spLocks noGrp="1"/>
          </p:cNvSpPr>
          <p:nvPr>
            <p:ph type="pic" idx="1"/>
          </p:nvPr>
        </p:nvSpPr>
        <p:spPr>
          <a:xfrm>
            <a:off x="7886067" y="3594947"/>
            <a:ext cx="24140160" cy="24140160"/>
          </a:xfrm>
        </p:spPr>
        <p:txBody>
          <a:bodyPr/>
          <a:lstStyle>
            <a:lvl1pPr marL="0" indent="0">
              <a:buNone/>
              <a:defRPr sz="16100"/>
            </a:lvl1pPr>
            <a:lvl2pPr marL="2299030" indent="0">
              <a:buNone/>
              <a:defRPr sz="14100"/>
            </a:lvl2pPr>
            <a:lvl3pPr marL="4598060" indent="0">
              <a:buNone/>
              <a:defRPr sz="12100"/>
            </a:lvl3pPr>
            <a:lvl4pPr marL="6897091" indent="0">
              <a:buNone/>
              <a:defRPr sz="10100"/>
            </a:lvl4pPr>
            <a:lvl5pPr marL="9196121" indent="0">
              <a:buNone/>
              <a:defRPr sz="10100"/>
            </a:lvl5pPr>
            <a:lvl6pPr marL="11495151" indent="0">
              <a:buNone/>
              <a:defRPr sz="10100"/>
            </a:lvl6pPr>
            <a:lvl7pPr marL="13794181" indent="0">
              <a:buNone/>
              <a:defRPr sz="10100"/>
            </a:lvl7pPr>
            <a:lvl8pPr marL="16093211" indent="0">
              <a:buNone/>
              <a:defRPr sz="10100"/>
            </a:lvl8pPr>
            <a:lvl9pPr marL="18392242" indent="0">
              <a:buNone/>
              <a:defRPr sz="10100"/>
            </a:lvl9pPr>
          </a:lstStyle>
          <a:p>
            <a:endParaRPr lang="en-US"/>
          </a:p>
        </p:txBody>
      </p:sp>
      <p:sp>
        <p:nvSpPr>
          <p:cNvPr id="4" name="Text Placeholder 3"/>
          <p:cNvSpPr>
            <a:spLocks noGrp="1"/>
          </p:cNvSpPr>
          <p:nvPr>
            <p:ph type="body" sz="half" idx="2"/>
          </p:nvPr>
        </p:nvSpPr>
        <p:spPr>
          <a:xfrm>
            <a:off x="7886067" y="31488383"/>
            <a:ext cx="24140160" cy="4721857"/>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D35B1-4EAF-8F49-AF5B-FD84A0DBC47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E5EA3-E295-4146-8033-4F254968013C}" type="slidenum">
              <a:rPr lang="en-US" smtClean="0"/>
              <a:t>‹#›</a:t>
            </a:fld>
            <a:endParaRPr lang="en-US"/>
          </a:p>
        </p:txBody>
      </p:sp>
    </p:spTree>
    <p:extLst>
      <p:ext uri="{BB962C8B-B14F-4D97-AF65-F5344CB8AC3E}">
        <p14:creationId xmlns:p14="http://schemas.microsoft.com/office/powerpoint/2010/main" val="82088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611210"/>
            <a:ext cx="36210240" cy="6705600"/>
          </a:xfrm>
          <a:prstGeom prst="rect">
            <a:avLst/>
          </a:prstGeom>
        </p:spPr>
        <p:txBody>
          <a:bodyPr vert="horz" lIns="459806" tIns="229903" rIns="459806" bIns="22990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9387843"/>
            <a:ext cx="36210240" cy="26552316"/>
          </a:xfrm>
          <a:prstGeom prst="rect">
            <a:avLst/>
          </a:prstGeom>
        </p:spPr>
        <p:txBody>
          <a:bodyPr vert="horz" lIns="459806" tIns="229903" rIns="459806" bIns="2299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37290589"/>
            <a:ext cx="9387840" cy="2142067"/>
          </a:xfrm>
          <a:prstGeom prst="rect">
            <a:avLst/>
          </a:prstGeom>
        </p:spPr>
        <p:txBody>
          <a:bodyPr vert="horz" lIns="459806" tIns="229903" rIns="459806" bIns="229903" rtlCol="0" anchor="ctr"/>
          <a:lstStyle>
            <a:lvl1pPr algn="l">
              <a:defRPr sz="6000">
                <a:solidFill>
                  <a:schemeClr val="tx1">
                    <a:tint val="75000"/>
                  </a:schemeClr>
                </a:solidFill>
              </a:defRPr>
            </a:lvl1pPr>
          </a:lstStyle>
          <a:p>
            <a:fld id="{0B4D35B1-4EAF-8F49-AF5B-FD84A0DBC475}" type="datetimeFigureOut">
              <a:rPr lang="en-US" smtClean="0"/>
              <a:t>11/5/2014</a:t>
            </a:fld>
            <a:endParaRPr lang="en-US"/>
          </a:p>
        </p:txBody>
      </p:sp>
      <p:sp>
        <p:nvSpPr>
          <p:cNvPr id="5" name="Footer Placeholder 4"/>
          <p:cNvSpPr>
            <a:spLocks noGrp="1"/>
          </p:cNvSpPr>
          <p:nvPr>
            <p:ph type="ftr" sz="quarter" idx="3"/>
          </p:nvPr>
        </p:nvSpPr>
        <p:spPr>
          <a:xfrm>
            <a:off x="13746480" y="37290589"/>
            <a:ext cx="12740640" cy="2142067"/>
          </a:xfrm>
          <a:prstGeom prst="rect">
            <a:avLst/>
          </a:prstGeom>
        </p:spPr>
        <p:txBody>
          <a:bodyPr vert="horz" lIns="459806" tIns="229903" rIns="459806" bIns="229903" rtlCol="0" anchor="ctr"/>
          <a:lstStyle>
            <a:lvl1pPr algn="ctr">
              <a:defRPr sz="6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37290589"/>
            <a:ext cx="9387840" cy="2142067"/>
          </a:xfrm>
          <a:prstGeom prst="rect">
            <a:avLst/>
          </a:prstGeom>
        </p:spPr>
        <p:txBody>
          <a:bodyPr vert="horz" lIns="459806" tIns="229903" rIns="459806" bIns="229903" rtlCol="0" anchor="ctr"/>
          <a:lstStyle>
            <a:lvl1pPr algn="r">
              <a:defRPr sz="6000">
                <a:solidFill>
                  <a:schemeClr val="tx1">
                    <a:tint val="75000"/>
                  </a:schemeClr>
                </a:solidFill>
              </a:defRPr>
            </a:lvl1pPr>
          </a:lstStyle>
          <a:p>
            <a:fld id="{D3BE5EA3-E295-4146-8033-4F254968013C}" type="slidenum">
              <a:rPr lang="en-US" smtClean="0"/>
              <a:t>‹#›</a:t>
            </a:fld>
            <a:endParaRPr lang="en-US"/>
          </a:p>
        </p:txBody>
      </p:sp>
    </p:spTree>
    <p:extLst>
      <p:ext uri="{BB962C8B-B14F-4D97-AF65-F5344CB8AC3E}">
        <p14:creationId xmlns:p14="http://schemas.microsoft.com/office/powerpoint/2010/main" val="222655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99030" rtl="0" eaLnBrk="1" latinLnBrk="0" hangingPunct="1">
        <a:spcBef>
          <a:spcPct val="0"/>
        </a:spcBef>
        <a:buNone/>
        <a:defRPr sz="22100" kern="1200">
          <a:solidFill>
            <a:schemeClr val="tx1"/>
          </a:solidFill>
          <a:latin typeface="+mj-lt"/>
          <a:ea typeface="+mj-ea"/>
          <a:cs typeface="+mj-cs"/>
        </a:defRPr>
      </a:lvl1pPr>
    </p:titleStyle>
    <p:bodyStyle>
      <a:lvl1pPr marL="1724273" indent="-1724273" algn="l" defTabSz="2299030" rtl="0" eaLnBrk="1" latinLnBrk="0" hangingPunct="1">
        <a:spcBef>
          <a:spcPct val="20000"/>
        </a:spcBef>
        <a:buFont typeface="Arial"/>
        <a:buChar char="•"/>
        <a:defRPr sz="16100" kern="1200">
          <a:solidFill>
            <a:schemeClr val="tx1"/>
          </a:solidFill>
          <a:latin typeface="+mn-lt"/>
          <a:ea typeface="+mn-ea"/>
          <a:cs typeface="+mn-cs"/>
        </a:defRPr>
      </a:lvl1pPr>
      <a:lvl2pPr marL="3735924" indent="-1436894" algn="l" defTabSz="2299030" rtl="0" eaLnBrk="1" latinLnBrk="0" hangingPunct="1">
        <a:spcBef>
          <a:spcPct val="20000"/>
        </a:spcBef>
        <a:buFont typeface="Arial"/>
        <a:buChar char="–"/>
        <a:defRPr sz="14100" kern="1200">
          <a:solidFill>
            <a:schemeClr val="tx1"/>
          </a:solidFill>
          <a:latin typeface="+mn-lt"/>
          <a:ea typeface="+mn-ea"/>
          <a:cs typeface="+mn-cs"/>
        </a:defRPr>
      </a:lvl2pPr>
      <a:lvl3pPr marL="5747576" indent="-1149515" algn="l" defTabSz="2299030" rtl="0" eaLnBrk="1" latinLnBrk="0" hangingPunct="1">
        <a:spcBef>
          <a:spcPct val="20000"/>
        </a:spcBef>
        <a:buFont typeface="Arial"/>
        <a:buChar char="•"/>
        <a:defRPr sz="12100" kern="1200">
          <a:solidFill>
            <a:schemeClr val="tx1"/>
          </a:solidFill>
          <a:latin typeface="+mn-lt"/>
          <a:ea typeface="+mn-ea"/>
          <a:cs typeface="+mn-cs"/>
        </a:defRPr>
      </a:lvl3pPr>
      <a:lvl4pPr marL="8046606" indent="-1149515" algn="l" defTabSz="2299030" rtl="0" eaLnBrk="1" latinLnBrk="0" hangingPunct="1">
        <a:spcBef>
          <a:spcPct val="20000"/>
        </a:spcBef>
        <a:buFont typeface="Arial"/>
        <a:buChar char="–"/>
        <a:defRPr sz="10100" kern="1200">
          <a:solidFill>
            <a:schemeClr val="tx1"/>
          </a:solidFill>
          <a:latin typeface="+mn-lt"/>
          <a:ea typeface="+mn-ea"/>
          <a:cs typeface="+mn-cs"/>
        </a:defRPr>
      </a:lvl4pPr>
      <a:lvl5pPr marL="10345636" indent="-1149515" algn="l" defTabSz="2299030" rtl="0" eaLnBrk="1" latinLnBrk="0" hangingPunct="1">
        <a:spcBef>
          <a:spcPct val="20000"/>
        </a:spcBef>
        <a:buFont typeface="Arial"/>
        <a:buChar char="»"/>
        <a:defRPr sz="10100" kern="1200">
          <a:solidFill>
            <a:schemeClr val="tx1"/>
          </a:solidFill>
          <a:latin typeface="+mn-lt"/>
          <a:ea typeface="+mn-ea"/>
          <a:cs typeface="+mn-cs"/>
        </a:defRPr>
      </a:lvl5pPr>
      <a:lvl6pPr marL="12644666" indent="-1149515" algn="l" defTabSz="2299030" rtl="0" eaLnBrk="1" latinLnBrk="0" hangingPunct="1">
        <a:spcBef>
          <a:spcPct val="20000"/>
        </a:spcBef>
        <a:buFont typeface="Arial"/>
        <a:buChar char="•"/>
        <a:defRPr sz="10100" kern="1200">
          <a:solidFill>
            <a:schemeClr val="tx1"/>
          </a:solidFill>
          <a:latin typeface="+mn-lt"/>
          <a:ea typeface="+mn-ea"/>
          <a:cs typeface="+mn-cs"/>
        </a:defRPr>
      </a:lvl6pPr>
      <a:lvl7pPr marL="14943696" indent="-1149515" algn="l" defTabSz="2299030" rtl="0" eaLnBrk="1" latinLnBrk="0" hangingPunct="1">
        <a:spcBef>
          <a:spcPct val="20000"/>
        </a:spcBef>
        <a:buFont typeface="Arial"/>
        <a:buChar char="•"/>
        <a:defRPr sz="10100" kern="1200">
          <a:solidFill>
            <a:schemeClr val="tx1"/>
          </a:solidFill>
          <a:latin typeface="+mn-lt"/>
          <a:ea typeface="+mn-ea"/>
          <a:cs typeface="+mn-cs"/>
        </a:defRPr>
      </a:lvl7pPr>
      <a:lvl8pPr marL="17242727" indent="-1149515" algn="l" defTabSz="2299030" rtl="0" eaLnBrk="1" latinLnBrk="0" hangingPunct="1">
        <a:spcBef>
          <a:spcPct val="20000"/>
        </a:spcBef>
        <a:buFont typeface="Arial"/>
        <a:buChar char="•"/>
        <a:defRPr sz="10100" kern="1200">
          <a:solidFill>
            <a:schemeClr val="tx1"/>
          </a:solidFill>
          <a:latin typeface="+mn-lt"/>
          <a:ea typeface="+mn-ea"/>
          <a:cs typeface="+mn-cs"/>
        </a:defRPr>
      </a:lvl8pPr>
      <a:lvl9pPr marL="19541757" indent="-1149515" algn="l" defTabSz="2299030" rtl="0" eaLnBrk="1" latinLnBrk="0" hangingPunct="1">
        <a:spcBef>
          <a:spcPct val="20000"/>
        </a:spcBef>
        <a:buFont typeface="Arial"/>
        <a:buChar char="•"/>
        <a:defRPr sz="10100" kern="1200">
          <a:solidFill>
            <a:schemeClr val="tx1"/>
          </a:solidFill>
          <a:latin typeface="+mn-lt"/>
          <a:ea typeface="+mn-ea"/>
          <a:cs typeface="+mn-cs"/>
        </a:defRPr>
      </a:lvl9pPr>
    </p:bodyStyle>
    <p:otherStyle>
      <a:defPPr>
        <a:defRPr lang="en-US"/>
      </a:defPPr>
      <a:lvl1pPr marL="0" algn="l" defTabSz="2299030" rtl="0" eaLnBrk="1" latinLnBrk="0" hangingPunct="1">
        <a:defRPr sz="9100" kern="1200">
          <a:solidFill>
            <a:schemeClr val="tx1"/>
          </a:solidFill>
          <a:latin typeface="+mn-lt"/>
          <a:ea typeface="+mn-ea"/>
          <a:cs typeface="+mn-cs"/>
        </a:defRPr>
      </a:lvl1pPr>
      <a:lvl2pPr marL="2299030" algn="l" defTabSz="2299030" rtl="0" eaLnBrk="1" latinLnBrk="0" hangingPunct="1">
        <a:defRPr sz="9100" kern="1200">
          <a:solidFill>
            <a:schemeClr val="tx1"/>
          </a:solidFill>
          <a:latin typeface="+mn-lt"/>
          <a:ea typeface="+mn-ea"/>
          <a:cs typeface="+mn-cs"/>
        </a:defRPr>
      </a:lvl2pPr>
      <a:lvl3pPr marL="4598060" algn="l" defTabSz="2299030" rtl="0" eaLnBrk="1" latinLnBrk="0" hangingPunct="1">
        <a:defRPr sz="9100" kern="1200">
          <a:solidFill>
            <a:schemeClr val="tx1"/>
          </a:solidFill>
          <a:latin typeface="+mn-lt"/>
          <a:ea typeface="+mn-ea"/>
          <a:cs typeface="+mn-cs"/>
        </a:defRPr>
      </a:lvl3pPr>
      <a:lvl4pPr marL="6897091" algn="l" defTabSz="2299030" rtl="0" eaLnBrk="1" latinLnBrk="0" hangingPunct="1">
        <a:defRPr sz="9100" kern="1200">
          <a:solidFill>
            <a:schemeClr val="tx1"/>
          </a:solidFill>
          <a:latin typeface="+mn-lt"/>
          <a:ea typeface="+mn-ea"/>
          <a:cs typeface="+mn-cs"/>
        </a:defRPr>
      </a:lvl4pPr>
      <a:lvl5pPr marL="9196121" algn="l" defTabSz="2299030" rtl="0" eaLnBrk="1" latinLnBrk="0" hangingPunct="1">
        <a:defRPr sz="9100" kern="1200">
          <a:solidFill>
            <a:schemeClr val="tx1"/>
          </a:solidFill>
          <a:latin typeface="+mn-lt"/>
          <a:ea typeface="+mn-ea"/>
          <a:cs typeface="+mn-cs"/>
        </a:defRPr>
      </a:lvl5pPr>
      <a:lvl6pPr marL="11495151" algn="l" defTabSz="2299030" rtl="0" eaLnBrk="1" latinLnBrk="0" hangingPunct="1">
        <a:defRPr sz="9100" kern="1200">
          <a:solidFill>
            <a:schemeClr val="tx1"/>
          </a:solidFill>
          <a:latin typeface="+mn-lt"/>
          <a:ea typeface="+mn-ea"/>
          <a:cs typeface="+mn-cs"/>
        </a:defRPr>
      </a:lvl6pPr>
      <a:lvl7pPr marL="13794181" algn="l" defTabSz="2299030" rtl="0" eaLnBrk="1" latinLnBrk="0" hangingPunct="1">
        <a:defRPr sz="9100" kern="1200">
          <a:solidFill>
            <a:schemeClr val="tx1"/>
          </a:solidFill>
          <a:latin typeface="+mn-lt"/>
          <a:ea typeface="+mn-ea"/>
          <a:cs typeface="+mn-cs"/>
        </a:defRPr>
      </a:lvl7pPr>
      <a:lvl8pPr marL="16093211" algn="l" defTabSz="2299030" rtl="0" eaLnBrk="1" latinLnBrk="0" hangingPunct="1">
        <a:defRPr sz="9100" kern="1200">
          <a:solidFill>
            <a:schemeClr val="tx1"/>
          </a:solidFill>
          <a:latin typeface="+mn-lt"/>
          <a:ea typeface="+mn-ea"/>
          <a:cs typeface="+mn-cs"/>
        </a:defRPr>
      </a:lvl8pPr>
      <a:lvl9pPr marL="18392242" algn="l" defTabSz="229903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1552225" y="20265200"/>
            <a:ext cx="11160856" cy="18660670"/>
          </a:xfrm>
          <a:prstGeom prst="roundRect">
            <a:avLst/>
          </a:prstGeom>
          <a:solidFill>
            <a:schemeClr val="bg1">
              <a:lumMod val="85000"/>
            </a:schemeClr>
          </a:solidFill>
          <a:ln w="381000" cap="rnd" cmpd="sng">
            <a:gradFill flip="none" rotWithShape="1">
              <a:gsLst>
                <a:gs pos="60000">
                  <a:schemeClr val="accent5">
                    <a:lumMod val="60000"/>
                    <a:lumOff val="40000"/>
                  </a:schemeClr>
                </a:gs>
                <a:gs pos="100000">
                  <a:schemeClr val="accent5">
                    <a:lumMod val="20000"/>
                    <a:lumOff val="80000"/>
                  </a:schemeClr>
                </a:gs>
                <a:gs pos="0">
                  <a:schemeClr val="accent5">
                    <a:lumMod val="75000"/>
                  </a:schemeClr>
                </a:gs>
              </a:gsLst>
              <a:lin ang="16200000" scaled="0"/>
              <a:tileRect/>
            </a:gradFill>
            <a:beve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lIns="459806" tIns="229903" rIns="459806" bIns="229903" rtlCol="0" anchor="ctr"/>
          <a:lstStyle/>
          <a:p>
            <a:pPr algn="ctr"/>
            <a:endParaRPr lang="en-US" dirty="0"/>
          </a:p>
        </p:txBody>
      </p:sp>
      <p:sp>
        <p:nvSpPr>
          <p:cNvPr id="27" name="Rounded Rectangle 26"/>
          <p:cNvSpPr/>
          <p:nvPr/>
        </p:nvSpPr>
        <p:spPr>
          <a:xfrm>
            <a:off x="1552225" y="6754724"/>
            <a:ext cx="11160856" cy="13013510"/>
          </a:xfrm>
          <a:prstGeom prst="roundRect">
            <a:avLst/>
          </a:prstGeom>
          <a:solidFill>
            <a:schemeClr val="bg1">
              <a:lumMod val="85000"/>
            </a:schemeClr>
          </a:solidFill>
          <a:ln w="381000" cap="rnd" cmpd="sng">
            <a:gradFill flip="none" rotWithShape="1">
              <a:gsLst>
                <a:gs pos="60000">
                  <a:schemeClr val="accent5">
                    <a:lumMod val="60000"/>
                    <a:lumOff val="40000"/>
                  </a:schemeClr>
                </a:gs>
                <a:gs pos="100000">
                  <a:schemeClr val="accent5">
                    <a:lumMod val="20000"/>
                    <a:lumOff val="80000"/>
                  </a:schemeClr>
                </a:gs>
                <a:gs pos="0">
                  <a:schemeClr val="accent5">
                    <a:lumMod val="75000"/>
                  </a:schemeClr>
                </a:gs>
              </a:gsLst>
              <a:lin ang="16200000" scaled="0"/>
              <a:tileRect/>
            </a:gradFill>
            <a:beve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lIns="459806" tIns="229903" rIns="459806" bIns="229903" rtlCol="0" anchor="ctr"/>
          <a:lstStyle/>
          <a:p>
            <a:pPr algn="ctr"/>
            <a:endParaRPr lang="en-US" dirty="0"/>
          </a:p>
        </p:txBody>
      </p:sp>
      <p:sp>
        <p:nvSpPr>
          <p:cNvPr id="26" name="Rounded Rectangle 25"/>
          <p:cNvSpPr/>
          <p:nvPr/>
        </p:nvSpPr>
        <p:spPr>
          <a:xfrm>
            <a:off x="13349114" y="6709800"/>
            <a:ext cx="13853589" cy="32216070"/>
          </a:xfrm>
          <a:prstGeom prst="roundRect">
            <a:avLst/>
          </a:prstGeom>
          <a:solidFill>
            <a:schemeClr val="bg1">
              <a:lumMod val="85000"/>
            </a:schemeClr>
          </a:solidFill>
          <a:ln w="381000" cap="rnd" cmpd="sng">
            <a:gradFill flip="none" rotWithShape="1">
              <a:gsLst>
                <a:gs pos="60000">
                  <a:schemeClr val="accent5">
                    <a:lumMod val="60000"/>
                    <a:lumOff val="40000"/>
                  </a:schemeClr>
                </a:gs>
                <a:gs pos="100000">
                  <a:schemeClr val="accent5">
                    <a:lumMod val="20000"/>
                    <a:lumOff val="80000"/>
                  </a:schemeClr>
                </a:gs>
                <a:gs pos="0">
                  <a:schemeClr val="accent5">
                    <a:lumMod val="75000"/>
                  </a:schemeClr>
                </a:gs>
              </a:gsLst>
              <a:lin ang="16200000" scaled="0"/>
              <a:tileRect/>
            </a:gradFill>
            <a:beve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lIns="459806" tIns="229903" rIns="459806" bIns="229903" rtlCol="0" anchor="ctr"/>
          <a:lstStyle/>
          <a:p>
            <a:pPr algn="ctr"/>
            <a:endParaRPr lang="en-US" dirty="0"/>
          </a:p>
        </p:txBody>
      </p:sp>
      <p:sp>
        <p:nvSpPr>
          <p:cNvPr id="2" name="Title 1"/>
          <p:cNvSpPr>
            <a:spLocks noGrp="1"/>
          </p:cNvSpPr>
          <p:nvPr>
            <p:ph type="ctrTitle"/>
          </p:nvPr>
        </p:nvSpPr>
        <p:spPr>
          <a:xfrm>
            <a:off x="773059" y="910645"/>
            <a:ext cx="38929063" cy="5384268"/>
          </a:xfrm>
          <a:ln w="57150" cmpd="sng"/>
          <a:effectLst>
            <a:glow rad="101600">
              <a:schemeClr val="accent3">
                <a:lumMod val="60000"/>
                <a:lumOff val="40000"/>
                <a:alpha val="40000"/>
              </a:schemeClr>
            </a:glow>
          </a:effectLst>
          <a:scene3d>
            <a:camera prst="orthographicFront"/>
            <a:lightRig rig="threePt" dir="t"/>
          </a:scene3d>
          <a:sp3d>
            <a:bevelT prst="relaxedInset"/>
          </a:sp3d>
        </p:spPr>
        <p:style>
          <a:lnRef idx="2">
            <a:schemeClr val="accent5"/>
          </a:lnRef>
          <a:fillRef idx="1">
            <a:schemeClr val="lt1"/>
          </a:fillRef>
          <a:effectRef idx="0">
            <a:schemeClr val="accent5"/>
          </a:effectRef>
          <a:fontRef idx="minor">
            <a:schemeClr val="dk1"/>
          </a:fontRef>
        </p:style>
        <p:txBody>
          <a:bodyPr>
            <a:noAutofit/>
          </a:bodyPr>
          <a:lstStyle/>
          <a:p>
            <a:r>
              <a:rPr lang="en-US" sz="8800" dirty="0"/>
              <a:t>Using Outcomes, Participant Engagement, and Recovery Measures to Evaluate the Efficacy </a:t>
            </a:r>
            <a:r>
              <a:rPr lang="en-US" sz="8800" dirty="0" smtClean="0"/>
              <a:t>of Vocational </a:t>
            </a:r>
            <a:r>
              <a:rPr lang="en-US" sz="8800" dirty="0"/>
              <a:t>Illness Management and Recovery (V-IMR) when Compared with Individual Placement and Support (IPS)</a:t>
            </a:r>
            <a:br>
              <a:rPr lang="en-US" sz="8800" dirty="0"/>
            </a:br>
            <a:r>
              <a:rPr lang="en-US" sz="7200" dirty="0"/>
              <a:t>By: Megan </a:t>
            </a:r>
            <a:r>
              <a:rPr lang="en-US" sz="7200" dirty="0" err="1"/>
              <a:t>Louderman</a:t>
            </a:r>
            <a:r>
              <a:rPr lang="en-US" sz="7200" dirty="0"/>
              <a:t> and Jim </a:t>
            </a:r>
            <a:r>
              <a:rPr lang="en-US" sz="7200" dirty="0" err="1"/>
              <a:t>Linderman</a:t>
            </a:r>
            <a:endParaRPr lang="en-US" sz="8000" dirty="0"/>
          </a:p>
        </p:txBody>
      </p:sp>
      <p:sp>
        <p:nvSpPr>
          <p:cNvPr id="12" name="TextBox 11"/>
          <p:cNvSpPr txBox="1"/>
          <p:nvPr/>
        </p:nvSpPr>
        <p:spPr>
          <a:xfrm>
            <a:off x="1552226" y="6754723"/>
            <a:ext cx="11160855" cy="12236750"/>
          </a:xfrm>
          <a:prstGeom prst="rect">
            <a:avLst/>
          </a:prstGeom>
          <a:noFill/>
        </p:spPr>
        <p:txBody>
          <a:bodyPr wrap="square" lIns="459806" tIns="229903" rIns="459806" bIns="229903" rtlCol="0">
            <a:spAutoFit/>
          </a:bodyPr>
          <a:lstStyle/>
          <a:p>
            <a:pPr algn="ctr"/>
            <a:r>
              <a:rPr lang="en-US" sz="4800" b="1" dirty="0" smtClean="0"/>
              <a:t>Introduction</a:t>
            </a:r>
            <a:endParaRPr lang="en-US" sz="4800" b="1" dirty="0"/>
          </a:p>
          <a:p>
            <a:r>
              <a:rPr lang="en-US" sz="4000" dirty="0"/>
              <a:t>The Mental Health Center of Denver partnered with Boston University as a pilot site for a randomized clinical research study </a:t>
            </a:r>
            <a:r>
              <a:rPr lang="en-US" sz="4000" dirty="0" smtClean="0"/>
              <a:t>to evaluate </a:t>
            </a:r>
            <a:r>
              <a:rPr lang="en-US" sz="4000" dirty="0"/>
              <a:t>a new clinical intervention, Vocational Illness Management and Recovery (V-IMR), which is intended to help people with mental illness </a:t>
            </a:r>
            <a:r>
              <a:rPr lang="en-US" sz="4000" dirty="0" smtClean="0"/>
              <a:t>obtain </a:t>
            </a:r>
            <a:r>
              <a:rPr lang="en-US" sz="4000" dirty="0"/>
              <a:t>and keep a job. Control group participants </a:t>
            </a:r>
            <a:r>
              <a:rPr lang="en-US" sz="4000" dirty="0" smtClean="0"/>
              <a:t>received </a:t>
            </a:r>
            <a:r>
              <a:rPr lang="en-US" sz="4000" dirty="0"/>
              <a:t>Individual Placement and Support (IPS) supported employment services, while experimental group participants </a:t>
            </a:r>
            <a:r>
              <a:rPr lang="en-US" sz="4000" dirty="0" smtClean="0"/>
              <a:t>received </a:t>
            </a:r>
            <a:r>
              <a:rPr lang="en-US" sz="4000" dirty="0"/>
              <a:t>both IPS and V-IMR. In order to evaluate the efficacy of this program, participants’ progress </a:t>
            </a:r>
            <a:r>
              <a:rPr lang="en-US" sz="4000" dirty="0" smtClean="0"/>
              <a:t>was </a:t>
            </a:r>
            <a:r>
              <a:rPr lang="en-US" sz="4000" dirty="0"/>
              <a:t>tracked over an 18-month period, and outcomes include job attainment and job retention. Additionally, participants’ engagement in services </a:t>
            </a:r>
            <a:r>
              <a:rPr lang="en-US" sz="4000" dirty="0" smtClean="0"/>
              <a:t>was </a:t>
            </a:r>
            <a:r>
              <a:rPr lang="en-US" sz="4000" dirty="0"/>
              <a:t>analyzed, as </a:t>
            </a:r>
            <a:r>
              <a:rPr lang="en-US" sz="4000" dirty="0" smtClean="0"/>
              <a:t>were </a:t>
            </a:r>
            <a:r>
              <a:rPr lang="en-US" sz="4000" dirty="0"/>
              <a:t>their MHCD recovery measures: Consumer Recovery Measure (CRM) and Recovery Markers Inventory (RMI).</a:t>
            </a:r>
          </a:p>
        </p:txBody>
      </p:sp>
      <p:sp>
        <p:nvSpPr>
          <p:cNvPr id="13" name="TextBox 12"/>
          <p:cNvSpPr txBox="1"/>
          <p:nvPr/>
        </p:nvSpPr>
        <p:spPr>
          <a:xfrm>
            <a:off x="1552225" y="20519267"/>
            <a:ext cx="10761507" cy="17776728"/>
          </a:xfrm>
          <a:prstGeom prst="rect">
            <a:avLst/>
          </a:prstGeom>
          <a:noFill/>
        </p:spPr>
        <p:txBody>
          <a:bodyPr wrap="square" lIns="459806" tIns="229903" rIns="459806" bIns="229903" rtlCol="0">
            <a:spAutoFit/>
          </a:bodyPr>
          <a:lstStyle/>
          <a:p>
            <a:pPr algn="ctr"/>
            <a:r>
              <a:rPr lang="en-US" sz="4800" b="1" dirty="0"/>
              <a:t>Evaluation Methods</a:t>
            </a:r>
          </a:p>
          <a:p>
            <a:pPr marL="862136" indent="-862136">
              <a:buFont typeface="Arial"/>
              <a:buChar char="•"/>
            </a:pPr>
            <a:r>
              <a:rPr lang="en-US" sz="4000" dirty="0" smtClean="0"/>
              <a:t>125 </a:t>
            </a:r>
            <a:r>
              <a:rPr lang="en-US" sz="4000" dirty="0"/>
              <a:t>participants, </a:t>
            </a:r>
            <a:r>
              <a:rPr lang="en-US" sz="4000" dirty="0" smtClean="0"/>
              <a:t>13 </a:t>
            </a:r>
            <a:r>
              <a:rPr lang="en-US" sz="4000" dirty="0"/>
              <a:t>with incomplete </a:t>
            </a:r>
            <a:r>
              <a:rPr lang="en-US" sz="4000" dirty="0" smtClean="0"/>
              <a:t>data, randomly assigned to receive VIMR services in addition to treatment as usual (IPS) or IPS alone.  Participants were enrolled for 18 months.  At the time of analysis, some participants had not yet discharged from the study.</a:t>
            </a:r>
          </a:p>
          <a:p>
            <a:pPr marL="3161166" lvl="1" indent="-862136">
              <a:buFont typeface="Wingdings" charset="2"/>
              <a:buChar char="§"/>
            </a:pPr>
            <a:r>
              <a:rPr lang="en-US" sz="4000" dirty="0" smtClean="0"/>
              <a:t>Experimental </a:t>
            </a:r>
            <a:r>
              <a:rPr lang="en-US" sz="4000" dirty="0"/>
              <a:t>n = 55 </a:t>
            </a:r>
          </a:p>
          <a:p>
            <a:pPr marL="3161166" lvl="1" indent="-862136">
              <a:buFont typeface="Wingdings" charset="2"/>
              <a:buChar char="§"/>
            </a:pPr>
            <a:r>
              <a:rPr lang="en-US" sz="4000" dirty="0" smtClean="0"/>
              <a:t>Control </a:t>
            </a:r>
            <a:r>
              <a:rPr lang="en-US" sz="4000" dirty="0"/>
              <a:t>n = </a:t>
            </a:r>
            <a:r>
              <a:rPr lang="en-US" sz="4000" dirty="0" smtClean="0"/>
              <a:t>57</a:t>
            </a:r>
          </a:p>
          <a:p>
            <a:pPr marL="862136" indent="-862136">
              <a:buFont typeface="Arial"/>
              <a:buChar char="•"/>
            </a:pPr>
            <a:r>
              <a:rPr lang="en-US" sz="4000" b="1" dirty="0"/>
              <a:t>Job attainment</a:t>
            </a:r>
            <a:r>
              <a:rPr lang="en-US" sz="4000" dirty="0"/>
              <a:t>: pay, hours, title </a:t>
            </a:r>
          </a:p>
          <a:p>
            <a:pPr marL="3161166" lvl="1" indent="-862136">
              <a:buFont typeface="Wingdings" charset="2"/>
              <a:buChar char="§"/>
            </a:pPr>
            <a:r>
              <a:rPr lang="en-US" sz="4000" b="1" dirty="0"/>
              <a:t>Duration, reason for terminating employment </a:t>
            </a:r>
          </a:p>
          <a:p>
            <a:pPr marL="862136" indent="-862136">
              <a:buFont typeface="Arial"/>
              <a:buChar char="•"/>
            </a:pPr>
            <a:r>
              <a:rPr lang="en-US" sz="4000" b="1" dirty="0"/>
              <a:t>Consumer Recovery Measure: </a:t>
            </a:r>
            <a:r>
              <a:rPr lang="en-US" sz="4000" dirty="0" smtClean="0"/>
              <a:t>consumer self-rating of symptom management and progress</a:t>
            </a:r>
            <a:endParaRPr lang="en-US" sz="4000" b="1" dirty="0"/>
          </a:p>
          <a:p>
            <a:pPr marL="862136" indent="-862136">
              <a:buFont typeface="Arial"/>
              <a:buChar char="•"/>
            </a:pPr>
            <a:r>
              <a:rPr lang="en-US" sz="4000" b="1" dirty="0"/>
              <a:t>Recovery Markers </a:t>
            </a:r>
            <a:r>
              <a:rPr lang="en-US" sz="4000" b="1" dirty="0" smtClean="0"/>
              <a:t>Inventory: </a:t>
            </a:r>
            <a:r>
              <a:rPr lang="en-US" sz="4000" dirty="0" smtClean="0"/>
              <a:t>clinician rating of various recovery elements, including employment and education.</a:t>
            </a:r>
            <a:endParaRPr lang="en-US" sz="4000" b="1" dirty="0"/>
          </a:p>
          <a:p>
            <a:pPr marL="862136" indent="-862136">
              <a:buFont typeface="Arial"/>
              <a:buChar char="•"/>
            </a:pPr>
            <a:r>
              <a:rPr lang="en-US" sz="4000" dirty="0"/>
              <a:t>Service usage for IPS and VIMR services </a:t>
            </a:r>
            <a:endParaRPr lang="en-US" sz="4000" dirty="0" smtClean="0"/>
          </a:p>
          <a:p>
            <a:pPr marL="3161166" lvl="1" indent="-862136">
              <a:buFont typeface="Arial"/>
              <a:buChar char="•"/>
            </a:pPr>
            <a:r>
              <a:rPr lang="en-US" sz="4000" dirty="0" smtClean="0"/>
              <a:t>Days of Service</a:t>
            </a:r>
          </a:p>
          <a:p>
            <a:pPr marL="862136" indent="-862136">
              <a:buFont typeface="Arial"/>
              <a:buChar char="•"/>
            </a:pPr>
            <a:r>
              <a:rPr lang="en-US" sz="4000" dirty="0" smtClean="0"/>
              <a:t>6 month reassessments: BASIS-R, Work Hope Scale, Illness Management and Recovery Scale, Proactive Coping Inventory, Confidence Inventory</a:t>
            </a:r>
          </a:p>
          <a:p>
            <a:pPr marL="862136" indent="-862136">
              <a:buFont typeface="Arial"/>
              <a:buChar char="•"/>
            </a:pPr>
            <a:r>
              <a:rPr lang="en-US" sz="4000" dirty="0" smtClean="0"/>
              <a:t>Clinician Rating Illness Management and Recovery Scale</a:t>
            </a:r>
          </a:p>
          <a:p>
            <a:pPr marL="862136" indent="-862136">
              <a:buFont typeface="Arial"/>
              <a:buChar char="•"/>
            </a:pPr>
            <a:endParaRPr lang="en-US" sz="4000" dirty="0"/>
          </a:p>
        </p:txBody>
      </p:sp>
      <p:graphicFrame>
        <p:nvGraphicFramePr>
          <p:cNvPr id="14" name="Chart 13" title="Number of Jobs"/>
          <p:cNvGraphicFramePr>
            <a:graphicFrameLocks/>
          </p:cNvGraphicFramePr>
          <p:nvPr>
            <p:extLst>
              <p:ext uri="{D42A27DB-BD31-4B8C-83A1-F6EECF244321}">
                <p14:modId xmlns:p14="http://schemas.microsoft.com/office/powerpoint/2010/main" val="4280502486"/>
              </p:ext>
            </p:extLst>
          </p:nvPr>
        </p:nvGraphicFramePr>
        <p:xfrm>
          <a:off x="15028070" y="6816266"/>
          <a:ext cx="10834063" cy="4741874"/>
        </p:xfrm>
        <a:graphic>
          <a:graphicData uri="http://schemas.openxmlformats.org/drawingml/2006/chart">
            <c:chart xmlns:c="http://schemas.openxmlformats.org/drawingml/2006/chart" xmlns:r="http://schemas.openxmlformats.org/officeDocument/2006/relationships" r:id="rId3"/>
          </a:graphicData>
        </a:graphic>
      </p:graphicFrame>
      <p:sp>
        <p:nvSpPr>
          <p:cNvPr id="19" name="Rounded Rectangle 18"/>
          <p:cNvSpPr/>
          <p:nvPr/>
        </p:nvSpPr>
        <p:spPr>
          <a:xfrm>
            <a:off x="27897298" y="14403714"/>
            <a:ext cx="10669762" cy="24522156"/>
          </a:xfrm>
          <a:prstGeom prst="roundRect">
            <a:avLst/>
          </a:prstGeom>
          <a:solidFill>
            <a:schemeClr val="bg1">
              <a:lumMod val="85000"/>
            </a:schemeClr>
          </a:solidFill>
          <a:ln w="381000" cap="rnd" cmpd="sng">
            <a:gradFill flip="none" rotWithShape="1">
              <a:gsLst>
                <a:gs pos="60000">
                  <a:schemeClr val="accent5">
                    <a:lumMod val="60000"/>
                    <a:lumOff val="40000"/>
                  </a:schemeClr>
                </a:gs>
                <a:gs pos="100000">
                  <a:schemeClr val="accent5">
                    <a:lumMod val="20000"/>
                    <a:lumOff val="80000"/>
                  </a:schemeClr>
                </a:gs>
                <a:gs pos="0">
                  <a:schemeClr val="accent5">
                    <a:lumMod val="75000"/>
                  </a:schemeClr>
                </a:gs>
              </a:gsLst>
              <a:lin ang="16200000" scaled="0"/>
              <a:tileRect/>
            </a:gradFill>
            <a:beve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lIns="459806" tIns="229903" rIns="459806" bIns="229903" rtlCol="0" anchor="ctr"/>
          <a:lstStyle/>
          <a:p>
            <a:pPr algn="ctr"/>
            <a:endParaRPr lang="en-US" dirty="0"/>
          </a:p>
        </p:txBody>
      </p:sp>
      <p:sp>
        <p:nvSpPr>
          <p:cNvPr id="21" name="TextBox 20"/>
          <p:cNvSpPr txBox="1"/>
          <p:nvPr/>
        </p:nvSpPr>
        <p:spPr>
          <a:xfrm>
            <a:off x="14552681" y="12873098"/>
            <a:ext cx="11796888" cy="1079849"/>
          </a:xfrm>
          <a:prstGeom prst="rect">
            <a:avLst/>
          </a:prstGeom>
          <a:noFill/>
        </p:spPr>
        <p:txBody>
          <a:bodyPr wrap="square" lIns="459806" tIns="229903" rIns="459806" bIns="229903" rtlCol="0">
            <a:spAutoFit/>
          </a:bodyPr>
          <a:lstStyle/>
          <a:p>
            <a:endParaRPr lang="en-US" sz="4000" dirty="0"/>
          </a:p>
        </p:txBody>
      </p:sp>
      <p:graphicFrame>
        <p:nvGraphicFramePr>
          <p:cNvPr id="22" name="Table 21"/>
          <p:cNvGraphicFramePr>
            <a:graphicFrameLocks noGrp="1"/>
          </p:cNvGraphicFramePr>
          <p:nvPr>
            <p:extLst>
              <p:ext uri="{D42A27DB-BD31-4B8C-83A1-F6EECF244321}">
                <p14:modId xmlns:p14="http://schemas.microsoft.com/office/powerpoint/2010/main" val="82551625"/>
              </p:ext>
            </p:extLst>
          </p:nvPr>
        </p:nvGraphicFramePr>
        <p:xfrm>
          <a:off x="14233713" y="11718708"/>
          <a:ext cx="12334500" cy="3901440"/>
        </p:xfrm>
        <a:graphic>
          <a:graphicData uri="http://schemas.openxmlformats.org/drawingml/2006/table">
            <a:tbl>
              <a:tblPr firstRow="1" bandRow="1">
                <a:tableStyleId>{1FECB4D8-DB02-4DC6-A0A2-4F2EBAE1DC90}</a:tableStyleId>
              </a:tblPr>
              <a:tblGrid>
                <a:gridCol w="5593834"/>
                <a:gridCol w="3923688"/>
                <a:gridCol w="2816978"/>
              </a:tblGrid>
              <a:tr h="0">
                <a:tc>
                  <a:txBody>
                    <a:bodyPr/>
                    <a:lstStyle/>
                    <a:p>
                      <a:pPr>
                        <a:lnSpc>
                          <a:spcPct val="50000"/>
                        </a:lnSpc>
                      </a:pPr>
                      <a:endParaRPr lang="en-US" sz="3200" dirty="0"/>
                    </a:p>
                  </a:txBody>
                  <a:tcPr marL="402336" marR="402336" marT="268224" marB="268224" anchor="ctr"/>
                </a:tc>
                <a:tc>
                  <a:txBody>
                    <a:bodyPr/>
                    <a:lstStyle/>
                    <a:p>
                      <a:pPr>
                        <a:lnSpc>
                          <a:spcPct val="50000"/>
                        </a:lnSpc>
                      </a:pPr>
                      <a:r>
                        <a:rPr lang="en-US" sz="3200" dirty="0" smtClean="0"/>
                        <a:t>Experimental</a:t>
                      </a:r>
                      <a:endParaRPr lang="en-US" sz="3200" dirty="0"/>
                    </a:p>
                  </a:txBody>
                  <a:tcPr marL="402336" marR="402336" marT="268224" marB="268224" anchor="ctr"/>
                </a:tc>
                <a:tc>
                  <a:txBody>
                    <a:bodyPr/>
                    <a:lstStyle/>
                    <a:p>
                      <a:pPr>
                        <a:lnSpc>
                          <a:spcPct val="50000"/>
                        </a:lnSpc>
                      </a:pPr>
                      <a:r>
                        <a:rPr lang="en-US" sz="3200" dirty="0" smtClean="0"/>
                        <a:t>Control</a:t>
                      </a:r>
                      <a:endParaRPr lang="en-US" sz="3200" dirty="0"/>
                    </a:p>
                  </a:txBody>
                  <a:tcPr marL="402336" marR="402336" marT="268224" marB="268224" anchor="ctr"/>
                </a:tc>
              </a:tr>
              <a:tr h="0">
                <a:tc>
                  <a:txBody>
                    <a:bodyPr/>
                    <a:lstStyle/>
                    <a:p>
                      <a:pPr>
                        <a:lnSpc>
                          <a:spcPct val="50000"/>
                        </a:lnSpc>
                      </a:pPr>
                      <a:r>
                        <a:rPr lang="en-US" sz="3200" dirty="0" smtClean="0"/>
                        <a:t>Had</a:t>
                      </a:r>
                      <a:r>
                        <a:rPr lang="en-US" sz="3200" baseline="0" dirty="0" smtClean="0"/>
                        <a:t> 1+ job</a:t>
                      </a:r>
                      <a:endParaRPr lang="en-US" sz="3200" dirty="0"/>
                    </a:p>
                  </a:txBody>
                  <a:tcPr marL="402336" marR="402336" marT="268224" marB="268224" anchor="ctr"/>
                </a:tc>
                <a:tc>
                  <a:txBody>
                    <a:bodyPr/>
                    <a:lstStyle/>
                    <a:p>
                      <a:pPr>
                        <a:lnSpc>
                          <a:spcPct val="50000"/>
                        </a:lnSpc>
                      </a:pPr>
                      <a:r>
                        <a:rPr lang="en-US" sz="3200" dirty="0" smtClean="0"/>
                        <a:t>62%</a:t>
                      </a:r>
                      <a:endParaRPr lang="en-US" sz="3200" dirty="0"/>
                    </a:p>
                  </a:txBody>
                  <a:tcPr marL="402336" marR="402336" marT="268224" marB="268224" anchor="ctr"/>
                </a:tc>
                <a:tc>
                  <a:txBody>
                    <a:bodyPr/>
                    <a:lstStyle/>
                    <a:p>
                      <a:pPr>
                        <a:lnSpc>
                          <a:spcPct val="50000"/>
                        </a:lnSpc>
                      </a:pPr>
                      <a:r>
                        <a:rPr lang="en-US" sz="3200" dirty="0" smtClean="0"/>
                        <a:t>65%</a:t>
                      </a:r>
                      <a:endParaRPr lang="en-US" sz="3200" dirty="0"/>
                    </a:p>
                  </a:txBody>
                  <a:tcPr marL="402336" marR="402336" marT="268224" marB="268224" anchor="ctr"/>
                </a:tc>
              </a:tr>
              <a:tr h="0">
                <a:tc>
                  <a:txBody>
                    <a:bodyPr/>
                    <a:lstStyle/>
                    <a:p>
                      <a:pPr>
                        <a:lnSpc>
                          <a:spcPct val="50000"/>
                        </a:lnSpc>
                      </a:pPr>
                      <a:r>
                        <a:rPr lang="en-US" sz="3200" dirty="0" smtClean="0"/>
                        <a:t>Time to first job</a:t>
                      </a:r>
                      <a:endParaRPr lang="en-US" sz="3200" dirty="0"/>
                    </a:p>
                  </a:txBody>
                  <a:tcPr marL="402336" marR="402336" marT="268224" marB="268224" anchor="ctr"/>
                </a:tc>
                <a:tc>
                  <a:txBody>
                    <a:bodyPr/>
                    <a:lstStyle/>
                    <a:p>
                      <a:pPr>
                        <a:lnSpc>
                          <a:spcPct val="50000"/>
                        </a:lnSpc>
                      </a:pPr>
                      <a:r>
                        <a:rPr lang="en-US" sz="3200" dirty="0" smtClean="0"/>
                        <a:t>117</a:t>
                      </a:r>
                      <a:r>
                        <a:rPr lang="en-US" sz="3200" baseline="0" dirty="0" smtClean="0"/>
                        <a:t> days</a:t>
                      </a:r>
                      <a:endParaRPr lang="en-US" sz="3200" dirty="0"/>
                    </a:p>
                  </a:txBody>
                  <a:tcPr marL="402336" marR="402336" marT="268224" marB="268224" anchor="ctr"/>
                </a:tc>
                <a:tc>
                  <a:txBody>
                    <a:bodyPr/>
                    <a:lstStyle/>
                    <a:p>
                      <a:pPr>
                        <a:lnSpc>
                          <a:spcPct val="50000"/>
                        </a:lnSpc>
                      </a:pPr>
                      <a:r>
                        <a:rPr lang="en-US" sz="3200" dirty="0" smtClean="0"/>
                        <a:t>124 days</a:t>
                      </a:r>
                      <a:endParaRPr lang="en-US" sz="3200" dirty="0"/>
                    </a:p>
                  </a:txBody>
                  <a:tcPr marL="402336" marR="402336" marT="268224" marB="268224" anchor="ctr"/>
                </a:tc>
              </a:tr>
              <a:tr h="0">
                <a:tc>
                  <a:txBody>
                    <a:bodyPr/>
                    <a:lstStyle/>
                    <a:p>
                      <a:pPr>
                        <a:lnSpc>
                          <a:spcPct val="50000"/>
                        </a:lnSpc>
                      </a:pPr>
                      <a:r>
                        <a:rPr lang="en-US" sz="3200" dirty="0" smtClean="0"/>
                        <a:t>Average length of all jobs</a:t>
                      </a:r>
                      <a:endParaRPr lang="en-US" sz="3200" dirty="0"/>
                    </a:p>
                  </a:txBody>
                  <a:tcPr marL="402336" marR="402336" marT="268224" marB="268224" anchor="ctr"/>
                </a:tc>
                <a:tc>
                  <a:txBody>
                    <a:bodyPr/>
                    <a:lstStyle/>
                    <a:p>
                      <a:pPr>
                        <a:lnSpc>
                          <a:spcPct val="50000"/>
                        </a:lnSpc>
                      </a:pPr>
                      <a:r>
                        <a:rPr lang="en-US" sz="3200" dirty="0" smtClean="0"/>
                        <a:t>110 days</a:t>
                      </a:r>
                      <a:endParaRPr lang="en-US" sz="3200" dirty="0"/>
                    </a:p>
                  </a:txBody>
                  <a:tcPr marL="402336" marR="402336" marT="268224" marB="268224" anchor="ctr"/>
                </a:tc>
                <a:tc>
                  <a:txBody>
                    <a:bodyPr/>
                    <a:lstStyle/>
                    <a:p>
                      <a:pPr>
                        <a:lnSpc>
                          <a:spcPct val="50000"/>
                        </a:lnSpc>
                      </a:pPr>
                      <a:r>
                        <a:rPr lang="en-US" sz="3200" dirty="0" smtClean="0"/>
                        <a:t>128 days</a:t>
                      </a:r>
                      <a:endParaRPr lang="en-US" sz="3200" dirty="0"/>
                    </a:p>
                  </a:txBody>
                  <a:tcPr marL="402336" marR="402336" marT="268224" marB="268224" anchor="ctr"/>
                </a:tc>
              </a:tr>
              <a:tr h="0">
                <a:tc>
                  <a:txBody>
                    <a:bodyPr/>
                    <a:lstStyle/>
                    <a:p>
                      <a:pPr>
                        <a:lnSpc>
                          <a:spcPct val="50000"/>
                        </a:lnSpc>
                      </a:pPr>
                      <a:r>
                        <a:rPr lang="en-US" sz="3200" dirty="0" smtClean="0"/>
                        <a:t>Total number of jobs</a:t>
                      </a:r>
                      <a:endParaRPr lang="en-US" sz="3200" dirty="0"/>
                    </a:p>
                  </a:txBody>
                  <a:tcPr marL="402336" marR="402336" marT="268224" marB="268224" anchor="ctr"/>
                </a:tc>
                <a:tc>
                  <a:txBody>
                    <a:bodyPr/>
                    <a:lstStyle/>
                    <a:p>
                      <a:pPr>
                        <a:lnSpc>
                          <a:spcPct val="50000"/>
                        </a:lnSpc>
                      </a:pPr>
                      <a:r>
                        <a:rPr lang="en-US" sz="3200" dirty="0" smtClean="0"/>
                        <a:t>62</a:t>
                      </a:r>
                      <a:endParaRPr lang="en-US" sz="3200" dirty="0"/>
                    </a:p>
                  </a:txBody>
                  <a:tcPr marL="402336" marR="402336" marT="268224" marB="268224" anchor="ctr"/>
                </a:tc>
                <a:tc>
                  <a:txBody>
                    <a:bodyPr/>
                    <a:lstStyle/>
                    <a:p>
                      <a:pPr>
                        <a:lnSpc>
                          <a:spcPct val="50000"/>
                        </a:lnSpc>
                      </a:pPr>
                      <a:r>
                        <a:rPr lang="en-US" sz="3200" dirty="0" smtClean="0"/>
                        <a:t>63</a:t>
                      </a:r>
                      <a:endParaRPr lang="en-US" sz="3200" dirty="0"/>
                    </a:p>
                  </a:txBody>
                  <a:tcPr marL="402336" marR="402336" marT="268224" marB="268224" anchor="ctr"/>
                </a:tc>
              </a:tr>
            </a:tbl>
          </a:graphicData>
        </a:graphic>
      </p:graphicFrame>
      <p:graphicFrame>
        <p:nvGraphicFramePr>
          <p:cNvPr id="23" name="Chart 22"/>
          <p:cNvGraphicFramePr>
            <a:graphicFrameLocks/>
          </p:cNvGraphicFramePr>
          <p:nvPr>
            <p:extLst>
              <p:ext uri="{D42A27DB-BD31-4B8C-83A1-F6EECF244321}">
                <p14:modId xmlns:p14="http://schemas.microsoft.com/office/powerpoint/2010/main" val="2086917326"/>
              </p:ext>
            </p:extLst>
          </p:nvPr>
        </p:nvGraphicFramePr>
        <p:xfrm>
          <a:off x="13077958" y="16331396"/>
          <a:ext cx="14251743" cy="9965777"/>
        </p:xfrm>
        <a:graphic>
          <a:graphicData uri="http://schemas.openxmlformats.org/drawingml/2006/chart">
            <c:chart xmlns:c="http://schemas.openxmlformats.org/drawingml/2006/chart" xmlns:r="http://schemas.openxmlformats.org/officeDocument/2006/relationships" r:id="rId4"/>
          </a:graphicData>
        </a:graphic>
      </p:graphicFrame>
      <p:sp>
        <p:nvSpPr>
          <p:cNvPr id="24" name="Rounded Rectangle 23"/>
          <p:cNvSpPr/>
          <p:nvPr/>
        </p:nvSpPr>
        <p:spPr>
          <a:xfrm>
            <a:off x="27897298" y="6709800"/>
            <a:ext cx="10669761" cy="7243147"/>
          </a:xfrm>
          <a:prstGeom prst="roundRect">
            <a:avLst/>
          </a:prstGeom>
          <a:solidFill>
            <a:schemeClr val="bg1">
              <a:lumMod val="85000"/>
            </a:schemeClr>
          </a:solidFill>
          <a:ln w="381000" cap="rnd" cmpd="sng">
            <a:gradFill flip="none" rotWithShape="1">
              <a:gsLst>
                <a:gs pos="60000">
                  <a:schemeClr val="accent5">
                    <a:lumMod val="60000"/>
                    <a:lumOff val="40000"/>
                  </a:schemeClr>
                </a:gs>
                <a:gs pos="100000">
                  <a:schemeClr val="accent5">
                    <a:lumMod val="20000"/>
                    <a:lumOff val="80000"/>
                  </a:schemeClr>
                </a:gs>
                <a:gs pos="0">
                  <a:schemeClr val="accent5">
                    <a:lumMod val="75000"/>
                  </a:schemeClr>
                </a:gs>
              </a:gsLst>
              <a:lin ang="16200000" scaled="0"/>
              <a:tileRect/>
            </a:gradFill>
            <a:bevel/>
          </a:ln>
          <a:scene3d>
            <a:camera prst="orthographicFront"/>
            <a:lightRig rig="threePt" dir="t"/>
          </a:scene3d>
          <a:sp3d>
            <a:bevelT w="114300" prst="hardEdge"/>
          </a:sp3d>
        </p:spPr>
        <p:style>
          <a:lnRef idx="1">
            <a:schemeClr val="accent1"/>
          </a:lnRef>
          <a:fillRef idx="3">
            <a:schemeClr val="accent1"/>
          </a:fillRef>
          <a:effectRef idx="2">
            <a:schemeClr val="accent1"/>
          </a:effectRef>
          <a:fontRef idx="minor">
            <a:schemeClr val="lt1"/>
          </a:fontRef>
        </p:style>
        <p:txBody>
          <a:bodyPr lIns="459806" tIns="229903" rIns="459806" bIns="229903" rtlCol="0" anchor="ctr"/>
          <a:lstStyle/>
          <a:p>
            <a:pPr algn="ctr"/>
            <a:endParaRPr lang="en-US" dirty="0"/>
          </a:p>
        </p:txBody>
      </p:sp>
      <p:graphicFrame>
        <p:nvGraphicFramePr>
          <p:cNvPr id="15" name="Chart 14"/>
          <p:cNvGraphicFramePr/>
          <p:nvPr>
            <p:extLst>
              <p:ext uri="{D42A27DB-BD31-4B8C-83A1-F6EECF244321}">
                <p14:modId xmlns:p14="http://schemas.microsoft.com/office/powerpoint/2010/main" val="2482339780"/>
              </p:ext>
            </p:extLst>
          </p:nvPr>
        </p:nvGraphicFramePr>
        <p:xfrm>
          <a:off x="15559574" y="24202583"/>
          <a:ext cx="5766640" cy="3530869"/>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16570857" y="23340085"/>
            <a:ext cx="7227898" cy="584776"/>
          </a:xfrm>
          <a:prstGeom prst="rect">
            <a:avLst/>
          </a:prstGeom>
          <a:noFill/>
        </p:spPr>
        <p:txBody>
          <a:bodyPr wrap="square" rtlCol="0">
            <a:spAutoFit/>
          </a:bodyPr>
          <a:lstStyle/>
          <a:p>
            <a:pPr algn="ctr"/>
            <a:r>
              <a:rPr lang="en-US" sz="3200" b="1" u="sng" dirty="0" smtClean="0"/>
              <a:t>Pre and Post RMI Scores: Employment</a:t>
            </a:r>
            <a:endParaRPr lang="en-US" sz="3200" b="1" u="sng" dirty="0"/>
          </a:p>
        </p:txBody>
      </p:sp>
      <p:cxnSp>
        <p:nvCxnSpPr>
          <p:cNvPr id="5" name="Straight Connector 4"/>
          <p:cNvCxnSpPr/>
          <p:nvPr/>
        </p:nvCxnSpPr>
        <p:spPr>
          <a:xfrm>
            <a:off x="13574651" y="16331396"/>
            <a:ext cx="13377099" cy="0"/>
          </a:xfrm>
          <a:prstGeom prst="line">
            <a:avLst/>
          </a:prstGeom>
          <a:ln w="57150" cmpd="sng">
            <a:prstDash val="dot"/>
          </a:ln>
        </p:spPr>
        <p:style>
          <a:lnRef idx="2">
            <a:schemeClr val="accent5"/>
          </a:lnRef>
          <a:fillRef idx="0">
            <a:schemeClr val="accent5"/>
          </a:fillRef>
          <a:effectRef idx="1">
            <a:schemeClr val="accent5"/>
          </a:effectRef>
          <a:fontRef idx="minor">
            <a:schemeClr val="tx1"/>
          </a:fontRef>
        </p:style>
      </p:cxnSp>
      <p:cxnSp>
        <p:nvCxnSpPr>
          <p:cNvPr id="29" name="Straight Connector 28"/>
          <p:cNvCxnSpPr/>
          <p:nvPr/>
        </p:nvCxnSpPr>
        <p:spPr>
          <a:xfrm>
            <a:off x="13532490" y="23122142"/>
            <a:ext cx="13377099" cy="0"/>
          </a:xfrm>
          <a:prstGeom prst="line">
            <a:avLst/>
          </a:prstGeom>
          <a:ln w="57150" cmpd="sng">
            <a:prstDash val="dot"/>
          </a:ln>
        </p:spPr>
        <p:style>
          <a:lnRef idx="2">
            <a:schemeClr val="accent5"/>
          </a:lnRef>
          <a:fillRef idx="0">
            <a:schemeClr val="accent5"/>
          </a:fillRef>
          <a:effectRef idx="1">
            <a:schemeClr val="accent5"/>
          </a:effectRef>
          <a:fontRef idx="minor">
            <a:schemeClr val="tx1"/>
          </a:fontRef>
        </p:style>
      </p:cxnSp>
      <p:sp>
        <p:nvSpPr>
          <p:cNvPr id="30" name="Text Box 2"/>
          <p:cNvSpPr txBox="1">
            <a:spLocks noChangeArrowheads="1"/>
          </p:cNvSpPr>
          <p:nvPr/>
        </p:nvSpPr>
        <p:spPr bwMode="auto">
          <a:xfrm>
            <a:off x="13265020" y="24506094"/>
            <a:ext cx="2609980" cy="2743200"/>
          </a:xfrm>
          <a:prstGeom prst="rect">
            <a:avLst/>
          </a:prstGeom>
          <a:noFill/>
          <a:ln w="9525">
            <a:noFill/>
            <a:miter lim="800000"/>
            <a:headEnd/>
            <a:tailEnd/>
          </a:ln>
        </p:spPr>
        <p:txBody>
          <a:bodyPr rot="0" vert="horz" wrap="square" lIns="91440" tIns="45720" rIns="91440" bIns="45720" anchor="t" anchorCtr="0">
            <a:noAutofit/>
          </a:bodyPr>
          <a:lstStyle/>
          <a:p>
            <a:pPr marL="0" marR="0" algn="r">
              <a:lnSpc>
                <a:spcPct val="115000"/>
              </a:lnSpc>
              <a:spcBef>
                <a:spcPts val="0"/>
              </a:spcBef>
              <a:spcAft>
                <a:spcPts val="1000"/>
              </a:spcAft>
            </a:pPr>
            <a:r>
              <a:rPr lang="en-US" sz="2400" dirty="0">
                <a:effectLst/>
                <a:latin typeface="Calibri"/>
                <a:ea typeface="Calibri"/>
                <a:cs typeface="Times New Roman"/>
              </a:rPr>
              <a:t>*On a scale of 1-12, the average decrease was 2.3 and the average increase was 3.6.</a:t>
            </a:r>
            <a:endParaRPr lang="en-US" sz="3200" dirty="0">
              <a:effectLst/>
              <a:latin typeface="Calibri"/>
              <a:ea typeface="Calibri"/>
              <a:cs typeface="Times New Roman"/>
            </a:endParaRPr>
          </a:p>
          <a:p>
            <a:pPr marL="0" marR="0" algn="r">
              <a:lnSpc>
                <a:spcPct val="115000"/>
              </a:lnSpc>
              <a:spcBef>
                <a:spcPts val="0"/>
              </a:spcBef>
              <a:spcAft>
                <a:spcPts val="1000"/>
              </a:spcAft>
            </a:pPr>
            <a:r>
              <a:rPr lang="en-US" sz="2400" dirty="0">
                <a:effectLst/>
                <a:latin typeface="Calibri"/>
                <a:ea typeface="Calibri"/>
                <a:cs typeface="Times New Roman"/>
              </a:rPr>
              <a:t>n = 41</a:t>
            </a:r>
            <a:endParaRPr lang="en-US" sz="3200" dirty="0">
              <a:effectLst/>
              <a:latin typeface="Calibri"/>
              <a:ea typeface="Calibri"/>
              <a:cs typeface="Times New Roman"/>
            </a:endParaRPr>
          </a:p>
        </p:txBody>
      </p:sp>
      <p:sp>
        <p:nvSpPr>
          <p:cNvPr id="31" name="Text Box 2"/>
          <p:cNvSpPr txBox="1">
            <a:spLocks noChangeArrowheads="1"/>
          </p:cNvSpPr>
          <p:nvPr/>
        </p:nvSpPr>
        <p:spPr bwMode="auto">
          <a:xfrm>
            <a:off x="24462886" y="24506094"/>
            <a:ext cx="2409140" cy="2743200"/>
          </a:xfrm>
          <a:prstGeom prst="rect">
            <a:avLst/>
          </a:prstGeom>
          <a:noFill/>
          <a:ln w="9525">
            <a:noFill/>
            <a:miter lim="800000"/>
            <a:headEnd/>
            <a:tailEnd/>
          </a:ln>
        </p:spPr>
        <p:txBody>
          <a:bodyPr rot="0" vert="horz" wrap="square" lIns="91440" tIns="45720" rIns="91440" bIns="45720" anchor="t" anchorCtr="0">
            <a:noAutofit/>
          </a:bodyPr>
          <a:lstStyle/>
          <a:p>
            <a:pPr marL="0" marR="0" algn="r">
              <a:lnSpc>
                <a:spcPct val="115000"/>
              </a:lnSpc>
              <a:spcBef>
                <a:spcPts val="0"/>
              </a:spcBef>
              <a:spcAft>
                <a:spcPts val="1000"/>
              </a:spcAft>
            </a:pPr>
            <a:r>
              <a:rPr lang="en-US" sz="2400" dirty="0">
                <a:effectLst/>
                <a:latin typeface="Calibri"/>
                <a:ea typeface="Calibri"/>
                <a:cs typeface="Times New Roman"/>
              </a:rPr>
              <a:t>*On a scale of 1-12, the average decrease was 1.9 and the average increase was 4.2.</a:t>
            </a:r>
            <a:endParaRPr lang="en-US" sz="3200" dirty="0">
              <a:effectLst/>
              <a:latin typeface="Calibri"/>
              <a:ea typeface="Calibri"/>
              <a:cs typeface="Times New Roman"/>
            </a:endParaRPr>
          </a:p>
          <a:p>
            <a:pPr marL="0" marR="0" algn="r">
              <a:lnSpc>
                <a:spcPct val="115000"/>
              </a:lnSpc>
              <a:spcBef>
                <a:spcPts val="0"/>
              </a:spcBef>
              <a:spcAft>
                <a:spcPts val="1000"/>
              </a:spcAft>
            </a:pPr>
            <a:r>
              <a:rPr lang="en-US" sz="2400" dirty="0">
                <a:effectLst/>
                <a:latin typeface="Calibri"/>
                <a:ea typeface="Calibri"/>
                <a:cs typeface="Times New Roman"/>
              </a:rPr>
              <a:t>n = </a:t>
            </a:r>
            <a:r>
              <a:rPr lang="en-US" sz="2400" dirty="0" smtClean="0">
                <a:effectLst/>
                <a:latin typeface="Calibri"/>
                <a:ea typeface="Calibri"/>
                <a:cs typeface="Times New Roman"/>
              </a:rPr>
              <a:t>42</a:t>
            </a:r>
            <a:endParaRPr lang="en-US" sz="3200" dirty="0">
              <a:effectLst/>
              <a:latin typeface="Calibri"/>
              <a:ea typeface="Calibri"/>
              <a:cs typeface="Times New Roman"/>
            </a:endParaRPr>
          </a:p>
        </p:txBody>
      </p:sp>
      <p:sp>
        <p:nvSpPr>
          <p:cNvPr id="8" name="Rectangle 7"/>
          <p:cNvSpPr/>
          <p:nvPr/>
        </p:nvSpPr>
        <p:spPr>
          <a:xfrm>
            <a:off x="15065641" y="32643748"/>
            <a:ext cx="11049000" cy="400110"/>
          </a:xfrm>
          <a:prstGeom prst="rect">
            <a:avLst/>
          </a:prstGeom>
        </p:spPr>
        <p:txBody>
          <a:bodyPr wrap="square">
            <a:spAutoFit/>
          </a:bodyPr>
          <a:lstStyle/>
          <a:p>
            <a:pPr algn="ctr"/>
            <a:r>
              <a:rPr lang="en-US" sz="2000" dirty="0" smtClean="0"/>
              <a:t>*An “</a:t>
            </a:r>
            <a:r>
              <a:rPr lang="en-US" sz="2000" dirty="0"/>
              <a:t>increase” can be considered a positive indicator.</a:t>
            </a:r>
          </a:p>
        </p:txBody>
      </p:sp>
      <p:graphicFrame>
        <p:nvGraphicFramePr>
          <p:cNvPr id="32" name="Chart 31"/>
          <p:cNvGraphicFramePr/>
          <p:nvPr>
            <p:extLst>
              <p:ext uri="{D42A27DB-BD31-4B8C-83A1-F6EECF244321}">
                <p14:modId xmlns:p14="http://schemas.microsoft.com/office/powerpoint/2010/main" val="4051359910"/>
              </p:ext>
            </p:extLst>
          </p:nvPr>
        </p:nvGraphicFramePr>
        <p:xfrm>
          <a:off x="15875000" y="29123868"/>
          <a:ext cx="5451214" cy="3759200"/>
        </p:xfrm>
        <a:graphic>
          <a:graphicData uri="http://schemas.openxmlformats.org/drawingml/2006/chart">
            <c:chart xmlns:c="http://schemas.openxmlformats.org/drawingml/2006/chart" xmlns:r="http://schemas.openxmlformats.org/officeDocument/2006/relationships" r:id="rId6"/>
          </a:graphicData>
        </a:graphic>
      </p:graphicFrame>
      <p:sp>
        <p:nvSpPr>
          <p:cNvPr id="33" name="TextBox 32"/>
          <p:cNvSpPr txBox="1"/>
          <p:nvPr/>
        </p:nvSpPr>
        <p:spPr>
          <a:xfrm>
            <a:off x="16570857" y="28223956"/>
            <a:ext cx="7227898" cy="584776"/>
          </a:xfrm>
          <a:prstGeom prst="rect">
            <a:avLst/>
          </a:prstGeom>
          <a:noFill/>
        </p:spPr>
        <p:txBody>
          <a:bodyPr wrap="square" rtlCol="0">
            <a:spAutoFit/>
          </a:bodyPr>
          <a:lstStyle/>
          <a:p>
            <a:pPr algn="ctr"/>
            <a:r>
              <a:rPr lang="en-US" sz="3200" b="1" u="sng" dirty="0" smtClean="0"/>
              <a:t>Pre and Post RMI Scores: Overall</a:t>
            </a:r>
            <a:endParaRPr lang="en-US" sz="3200" b="1" u="sng" dirty="0"/>
          </a:p>
        </p:txBody>
      </p:sp>
      <p:graphicFrame>
        <p:nvGraphicFramePr>
          <p:cNvPr id="34" name="Chart 33"/>
          <p:cNvGraphicFramePr/>
          <p:nvPr>
            <p:extLst>
              <p:ext uri="{D42A27DB-BD31-4B8C-83A1-F6EECF244321}">
                <p14:modId xmlns:p14="http://schemas.microsoft.com/office/powerpoint/2010/main" val="4208492115"/>
              </p:ext>
            </p:extLst>
          </p:nvPr>
        </p:nvGraphicFramePr>
        <p:xfrm>
          <a:off x="20242720" y="29123868"/>
          <a:ext cx="5123262" cy="3596764"/>
        </p:xfrm>
        <a:graphic>
          <a:graphicData uri="http://schemas.openxmlformats.org/drawingml/2006/chart">
            <c:chart xmlns:c="http://schemas.openxmlformats.org/drawingml/2006/chart" xmlns:r="http://schemas.openxmlformats.org/officeDocument/2006/relationships" r:id="rId7"/>
          </a:graphicData>
        </a:graphic>
      </p:graphicFrame>
      <p:sp>
        <p:nvSpPr>
          <p:cNvPr id="35" name="Text Box 2"/>
          <p:cNvSpPr txBox="1">
            <a:spLocks noChangeArrowheads="1"/>
          </p:cNvSpPr>
          <p:nvPr/>
        </p:nvSpPr>
        <p:spPr bwMode="auto">
          <a:xfrm>
            <a:off x="13149954" y="29475532"/>
            <a:ext cx="2609980" cy="2287588"/>
          </a:xfrm>
          <a:prstGeom prst="rect">
            <a:avLst/>
          </a:prstGeom>
          <a:noFill/>
          <a:ln w="9525">
            <a:noFill/>
            <a:miter lim="800000"/>
            <a:headEnd/>
            <a:tailEnd/>
          </a:ln>
        </p:spPr>
        <p:txBody>
          <a:bodyPr rot="0" vert="horz" wrap="square" lIns="91440" tIns="45720" rIns="91440" bIns="45720" anchor="t" anchorCtr="0">
            <a:noAutofit/>
          </a:bodyPr>
          <a:lstStyle/>
          <a:p>
            <a:pPr marL="0" marR="0" algn="r">
              <a:lnSpc>
                <a:spcPct val="115000"/>
              </a:lnSpc>
              <a:spcBef>
                <a:spcPts val="0"/>
              </a:spcBef>
              <a:spcAft>
                <a:spcPts val="1000"/>
              </a:spcAft>
            </a:pPr>
            <a:r>
              <a:rPr lang="en-US" sz="2400" dirty="0">
                <a:effectLst/>
                <a:latin typeface="Calibri"/>
                <a:ea typeface="Calibri"/>
                <a:cs typeface="Times New Roman"/>
              </a:rPr>
              <a:t>*On a scale of 1-10, the average decrease was .79 and the average increase was .71</a:t>
            </a:r>
          </a:p>
          <a:p>
            <a:pPr marL="0" marR="0" algn="r">
              <a:lnSpc>
                <a:spcPct val="115000"/>
              </a:lnSpc>
              <a:spcBef>
                <a:spcPts val="0"/>
              </a:spcBef>
              <a:spcAft>
                <a:spcPts val="1000"/>
              </a:spcAft>
            </a:pPr>
            <a:r>
              <a:rPr lang="en-US" sz="2400" dirty="0">
                <a:effectLst/>
                <a:latin typeface="Calibri"/>
                <a:ea typeface="Calibri"/>
                <a:cs typeface="Times New Roman"/>
              </a:rPr>
              <a:t>n = 41</a:t>
            </a:r>
          </a:p>
        </p:txBody>
      </p:sp>
      <p:sp>
        <p:nvSpPr>
          <p:cNvPr id="36" name="Text Box 2"/>
          <p:cNvSpPr txBox="1">
            <a:spLocks noChangeArrowheads="1"/>
          </p:cNvSpPr>
          <p:nvPr/>
        </p:nvSpPr>
        <p:spPr bwMode="auto">
          <a:xfrm>
            <a:off x="24531500" y="29329754"/>
            <a:ext cx="2451301" cy="2997200"/>
          </a:xfrm>
          <a:prstGeom prst="rect">
            <a:avLst/>
          </a:prstGeom>
          <a:noFill/>
          <a:ln w="9525">
            <a:noFill/>
            <a:miter lim="800000"/>
            <a:headEnd/>
            <a:tailEnd/>
          </a:ln>
        </p:spPr>
        <p:txBody>
          <a:bodyPr rot="0" vert="horz" wrap="square" lIns="91440" tIns="45720" rIns="91440" bIns="45720" anchor="t" anchorCtr="0">
            <a:noAutofit/>
          </a:bodyPr>
          <a:lstStyle/>
          <a:p>
            <a:pPr marL="0" marR="0" algn="r">
              <a:lnSpc>
                <a:spcPct val="115000"/>
              </a:lnSpc>
              <a:spcBef>
                <a:spcPts val="0"/>
              </a:spcBef>
              <a:spcAft>
                <a:spcPts val="1000"/>
              </a:spcAft>
            </a:pPr>
            <a:r>
              <a:rPr lang="en-US" sz="2400" dirty="0">
                <a:effectLst/>
                <a:latin typeface="Calibri"/>
                <a:ea typeface="Calibri"/>
                <a:cs typeface="Times New Roman"/>
              </a:rPr>
              <a:t>*On a scale of 1-10, the average decrease was .22 and the average increase was .42.</a:t>
            </a:r>
            <a:endParaRPr lang="en-US" sz="3200" dirty="0">
              <a:effectLst/>
              <a:latin typeface="Calibri"/>
              <a:ea typeface="Calibri"/>
              <a:cs typeface="Times New Roman"/>
            </a:endParaRPr>
          </a:p>
          <a:p>
            <a:pPr marL="0" marR="0" algn="r">
              <a:lnSpc>
                <a:spcPct val="115000"/>
              </a:lnSpc>
              <a:spcBef>
                <a:spcPts val="0"/>
              </a:spcBef>
              <a:spcAft>
                <a:spcPts val="1000"/>
              </a:spcAft>
            </a:pPr>
            <a:r>
              <a:rPr lang="en-US" sz="2400" dirty="0">
                <a:effectLst/>
                <a:latin typeface="Calibri"/>
                <a:ea typeface="Calibri"/>
                <a:cs typeface="Times New Roman"/>
              </a:rPr>
              <a:t>n = 42</a:t>
            </a:r>
            <a:endParaRPr lang="en-US" sz="3200" dirty="0">
              <a:effectLst/>
              <a:latin typeface="Calibri"/>
              <a:ea typeface="Calibri"/>
              <a:cs typeface="Times New Roman"/>
            </a:endParaRPr>
          </a:p>
        </p:txBody>
      </p:sp>
      <p:graphicFrame>
        <p:nvGraphicFramePr>
          <p:cNvPr id="16" name="Chart 15"/>
          <p:cNvGraphicFramePr/>
          <p:nvPr>
            <p:extLst>
              <p:ext uri="{D42A27DB-BD31-4B8C-83A1-F6EECF244321}">
                <p14:modId xmlns:p14="http://schemas.microsoft.com/office/powerpoint/2010/main" val="3770591246"/>
              </p:ext>
            </p:extLst>
          </p:nvPr>
        </p:nvGraphicFramePr>
        <p:xfrm>
          <a:off x="19724889" y="24202583"/>
          <a:ext cx="5641093" cy="3530869"/>
        </p:xfrm>
        <a:graphic>
          <a:graphicData uri="http://schemas.openxmlformats.org/drawingml/2006/chart">
            <c:chart xmlns:c="http://schemas.openxmlformats.org/drawingml/2006/chart" xmlns:r="http://schemas.openxmlformats.org/officeDocument/2006/relationships" r:id="rId8"/>
          </a:graphicData>
        </a:graphic>
      </p:graphicFrame>
      <p:sp>
        <p:nvSpPr>
          <p:cNvPr id="37" name="TextBox 36"/>
          <p:cNvSpPr txBox="1"/>
          <p:nvPr/>
        </p:nvSpPr>
        <p:spPr>
          <a:xfrm>
            <a:off x="15559574" y="24040980"/>
            <a:ext cx="3646972" cy="523220"/>
          </a:xfrm>
          <a:prstGeom prst="rect">
            <a:avLst/>
          </a:prstGeom>
          <a:noFill/>
        </p:spPr>
        <p:txBody>
          <a:bodyPr wrap="square" rtlCol="0">
            <a:spAutoFit/>
          </a:bodyPr>
          <a:lstStyle/>
          <a:p>
            <a:pPr algn="ctr"/>
            <a:r>
              <a:rPr lang="en-US" sz="2800" dirty="0" smtClean="0"/>
              <a:t>Experimental</a:t>
            </a:r>
            <a:endParaRPr lang="en-US" sz="2800" dirty="0"/>
          </a:p>
        </p:txBody>
      </p:sp>
      <p:sp>
        <p:nvSpPr>
          <p:cNvPr id="38" name="TextBox 37"/>
          <p:cNvSpPr txBox="1"/>
          <p:nvPr/>
        </p:nvSpPr>
        <p:spPr>
          <a:xfrm>
            <a:off x="15759934" y="29064981"/>
            <a:ext cx="3646972" cy="523220"/>
          </a:xfrm>
          <a:prstGeom prst="rect">
            <a:avLst/>
          </a:prstGeom>
          <a:noFill/>
        </p:spPr>
        <p:txBody>
          <a:bodyPr wrap="square" rtlCol="0">
            <a:spAutoFit/>
          </a:bodyPr>
          <a:lstStyle/>
          <a:p>
            <a:pPr algn="ctr"/>
            <a:r>
              <a:rPr lang="en-US" sz="2800" dirty="0" smtClean="0"/>
              <a:t>Experimental</a:t>
            </a:r>
            <a:endParaRPr lang="en-US" sz="2800" dirty="0"/>
          </a:p>
        </p:txBody>
      </p:sp>
      <p:sp>
        <p:nvSpPr>
          <p:cNvPr id="39" name="TextBox 38"/>
          <p:cNvSpPr txBox="1"/>
          <p:nvPr/>
        </p:nvSpPr>
        <p:spPr>
          <a:xfrm>
            <a:off x="20590141" y="24040980"/>
            <a:ext cx="3646972" cy="523220"/>
          </a:xfrm>
          <a:prstGeom prst="rect">
            <a:avLst/>
          </a:prstGeom>
          <a:noFill/>
        </p:spPr>
        <p:txBody>
          <a:bodyPr wrap="square" rtlCol="0">
            <a:spAutoFit/>
          </a:bodyPr>
          <a:lstStyle/>
          <a:p>
            <a:pPr algn="ctr"/>
            <a:r>
              <a:rPr lang="en-US" sz="2800" dirty="0" smtClean="0"/>
              <a:t>Control</a:t>
            </a:r>
            <a:endParaRPr lang="en-US" sz="2800" dirty="0"/>
          </a:p>
        </p:txBody>
      </p:sp>
      <p:sp>
        <p:nvSpPr>
          <p:cNvPr id="40" name="TextBox 39"/>
          <p:cNvSpPr txBox="1"/>
          <p:nvPr/>
        </p:nvSpPr>
        <p:spPr>
          <a:xfrm>
            <a:off x="20945240" y="28952312"/>
            <a:ext cx="3646972" cy="523220"/>
          </a:xfrm>
          <a:prstGeom prst="rect">
            <a:avLst/>
          </a:prstGeom>
          <a:noFill/>
        </p:spPr>
        <p:txBody>
          <a:bodyPr wrap="square" rtlCol="0">
            <a:spAutoFit/>
          </a:bodyPr>
          <a:lstStyle/>
          <a:p>
            <a:pPr algn="ctr"/>
            <a:r>
              <a:rPr lang="en-US" sz="2800" dirty="0" smtClean="0"/>
              <a:t>Control</a:t>
            </a:r>
            <a:endParaRPr lang="en-US" sz="2800" dirty="0"/>
          </a:p>
        </p:txBody>
      </p:sp>
      <p:graphicFrame>
        <p:nvGraphicFramePr>
          <p:cNvPr id="41" name="Chart 40"/>
          <p:cNvGraphicFramePr>
            <a:graphicFrameLocks/>
          </p:cNvGraphicFramePr>
          <p:nvPr>
            <p:extLst>
              <p:ext uri="{D42A27DB-BD31-4B8C-83A1-F6EECF244321}">
                <p14:modId xmlns:p14="http://schemas.microsoft.com/office/powerpoint/2010/main" val="2265497209"/>
              </p:ext>
            </p:extLst>
          </p:nvPr>
        </p:nvGraphicFramePr>
        <p:xfrm>
          <a:off x="15875000" y="34276239"/>
          <a:ext cx="5451214" cy="3817335"/>
        </p:xfrm>
        <a:graphic>
          <a:graphicData uri="http://schemas.openxmlformats.org/drawingml/2006/chart">
            <c:chart xmlns:c="http://schemas.openxmlformats.org/drawingml/2006/chart" xmlns:r="http://schemas.openxmlformats.org/officeDocument/2006/relationships" r:id="rId9"/>
          </a:graphicData>
        </a:graphic>
      </p:graphicFrame>
      <p:cxnSp>
        <p:nvCxnSpPr>
          <p:cNvPr id="42" name="Straight Connector 41"/>
          <p:cNvCxnSpPr/>
          <p:nvPr/>
        </p:nvCxnSpPr>
        <p:spPr>
          <a:xfrm>
            <a:off x="13605702" y="33296534"/>
            <a:ext cx="13377099" cy="0"/>
          </a:xfrm>
          <a:prstGeom prst="line">
            <a:avLst/>
          </a:prstGeom>
          <a:ln w="57150" cmpd="sng">
            <a:prstDash val="dot"/>
          </a:ln>
        </p:spPr>
        <p:style>
          <a:lnRef idx="2">
            <a:schemeClr val="accent5"/>
          </a:lnRef>
          <a:fillRef idx="0">
            <a:schemeClr val="accent5"/>
          </a:fillRef>
          <a:effectRef idx="1">
            <a:schemeClr val="accent5"/>
          </a:effectRef>
          <a:fontRef idx="minor">
            <a:schemeClr val="tx1"/>
          </a:fontRef>
        </p:style>
      </p:cxnSp>
      <p:sp>
        <p:nvSpPr>
          <p:cNvPr id="43" name="TextBox 42"/>
          <p:cNvSpPr txBox="1"/>
          <p:nvPr/>
        </p:nvSpPr>
        <p:spPr>
          <a:xfrm>
            <a:off x="16767754" y="33553264"/>
            <a:ext cx="7227898" cy="584776"/>
          </a:xfrm>
          <a:prstGeom prst="rect">
            <a:avLst/>
          </a:prstGeom>
          <a:noFill/>
        </p:spPr>
        <p:txBody>
          <a:bodyPr wrap="square" rtlCol="0">
            <a:spAutoFit/>
          </a:bodyPr>
          <a:lstStyle/>
          <a:p>
            <a:pPr algn="ctr"/>
            <a:r>
              <a:rPr lang="en-US" sz="3200" b="1" u="sng" dirty="0" smtClean="0"/>
              <a:t>Pre and Post CRM Scores</a:t>
            </a:r>
            <a:endParaRPr lang="en-US" sz="3200" b="1" u="sng" dirty="0"/>
          </a:p>
        </p:txBody>
      </p:sp>
      <p:graphicFrame>
        <p:nvGraphicFramePr>
          <p:cNvPr id="44" name="Chart 43"/>
          <p:cNvGraphicFramePr>
            <a:graphicFrameLocks/>
          </p:cNvGraphicFramePr>
          <p:nvPr>
            <p:extLst>
              <p:ext uri="{D42A27DB-BD31-4B8C-83A1-F6EECF244321}">
                <p14:modId xmlns:p14="http://schemas.microsoft.com/office/powerpoint/2010/main" val="3247870826"/>
              </p:ext>
            </p:extLst>
          </p:nvPr>
        </p:nvGraphicFramePr>
        <p:xfrm>
          <a:off x="20313604" y="34299766"/>
          <a:ext cx="5250104" cy="3642031"/>
        </p:xfrm>
        <a:graphic>
          <a:graphicData uri="http://schemas.openxmlformats.org/drawingml/2006/chart">
            <c:chart xmlns:c="http://schemas.openxmlformats.org/drawingml/2006/chart" xmlns:r="http://schemas.openxmlformats.org/officeDocument/2006/relationships" r:id="rId10"/>
          </a:graphicData>
        </a:graphic>
      </p:graphicFrame>
      <p:sp>
        <p:nvSpPr>
          <p:cNvPr id="45" name="Text Box 2"/>
          <p:cNvSpPr txBox="1">
            <a:spLocks noChangeArrowheads="1"/>
          </p:cNvSpPr>
          <p:nvPr/>
        </p:nvSpPr>
        <p:spPr bwMode="auto">
          <a:xfrm>
            <a:off x="13532490" y="34845366"/>
            <a:ext cx="2609980" cy="2287588"/>
          </a:xfrm>
          <a:prstGeom prst="rect">
            <a:avLst/>
          </a:prstGeom>
          <a:noFill/>
          <a:ln w="9525">
            <a:noFill/>
            <a:miter lim="800000"/>
            <a:headEnd/>
            <a:tailEnd/>
          </a:ln>
        </p:spPr>
        <p:txBody>
          <a:bodyPr rot="0" vert="horz" wrap="square" lIns="91440" tIns="45720" rIns="91440" bIns="45720" anchor="t" anchorCtr="0">
            <a:noAutofit/>
          </a:bodyPr>
          <a:lstStyle/>
          <a:p>
            <a:pPr marL="0" marR="0" algn="r">
              <a:lnSpc>
                <a:spcPct val="115000"/>
              </a:lnSpc>
              <a:spcBef>
                <a:spcPts val="0"/>
              </a:spcBef>
              <a:spcAft>
                <a:spcPts val="1000"/>
              </a:spcAft>
            </a:pPr>
            <a:r>
              <a:rPr lang="en-US" sz="2400" dirty="0">
                <a:solidFill>
                  <a:srgbClr val="000000"/>
                </a:solidFill>
                <a:effectLst/>
                <a:latin typeface="Calibri"/>
                <a:ea typeface="Calibri"/>
                <a:cs typeface="Times New Roman"/>
              </a:rPr>
              <a:t>*On a scale of 1</a:t>
            </a:r>
            <a:r>
              <a:rPr lang="en-US" sz="2400" dirty="0" smtClean="0">
                <a:solidFill>
                  <a:srgbClr val="000000"/>
                </a:solidFill>
                <a:effectLst/>
                <a:latin typeface="Calibri"/>
                <a:ea typeface="Calibri"/>
                <a:cs typeface="Times New Roman"/>
              </a:rPr>
              <a:t>-10, </a:t>
            </a:r>
            <a:r>
              <a:rPr lang="en-US" sz="2400" dirty="0">
                <a:solidFill>
                  <a:srgbClr val="000000"/>
                </a:solidFill>
                <a:effectLst/>
                <a:latin typeface="Calibri"/>
                <a:ea typeface="Calibri"/>
                <a:cs typeface="Times New Roman"/>
              </a:rPr>
              <a:t>the average decrease was </a:t>
            </a:r>
            <a:r>
              <a:rPr lang="en-US" sz="2400" dirty="0" smtClean="0">
                <a:solidFill>
                  <a:srgbClr val="000000"/>
                </a:solidFill>
                <a:latin typeface="Calibri"/>
                <a:ea typeface="Calibri"/>
                <a:cs typeface="Times New Roman"/>
              </a:rPr>
              <a:t>1.13</a:t>
            </a:r>
            <a:r>
              <a:rPr lang="en-US" sz="2400" dirty="0" smtClean="0">
                <a:solidFill>
                  <a:srgbClr val="000000"/>
                </a:solidFill>
                <a:effectLst/>
                <a:latin typeface="Calibri"/>
                <a:ea typeface="Calibri"/>
                <a:cs typeface="Times New Roman"/>
              </a:rPr>
              <a:t> </a:t>
            </a:r>
            <a:r>
              <a:rPr lang="en-US" sz="2400" dirty="0">
                <a:solidFill>
                  <a:srgbClr val="000000"/>
                </a:solidFill>
                <a:effectLst/>
                <a:latin typeface="Calibri"/>
                <a:ea typeface="Calibri"/>
                <a:cs typeface="Times New Roman"/>
              </a:rPr>
              <a:t>and the average increase was </a:t>
            </a:r>
            <a:r>
              <a:rPr lang="en-US" sz="2400" dirty="0" smtClean="0">
                <a:solidFill>
                  <a:srgbClr val="000000"/>
                </a:solidFill>
                <a:latin typeface="Calibri"/>
                <a:ea typeface="Calibri"/>
                <a:cs typeface="Times New Roman"/>
              </a:rPr>
              <a:t>1.19</a:t>
            </a:r>
            <a:r>
              <a:rPr lang="en-US" sz="2400" dirty="0" smtClean="0">
                <a:solidFill>
                  <a:srgbClr val="000000"/>
                </a:solidFill>
                <a:effectLst/>
                <a:latin typeface="Calibri"/>
                <a:ea typeface="Calibri"/>
                <a:cs typeface="Times New Roman"/>
              </a:rPr>
              <a:t> </a:t>
            </a:r>
            <a:endParaRPr lang="en-US" sz="2400" dirty="0">
              <a:solidFill>
                <a:srgbClr val="000000"/>
              </a:solidFill>
              <a:effectLst/>
              <a:latin typeface="Calibri"/>
              <a:ea typeface="Calibri"/>
              <a:cs typeface="Times New Roman"/>
            </a:endParaRPr>
          </a:p>
          <a:p>
            <a:pPr marL="0" marR="0" algn="r">
              <a:lnSpc>
                <a:spcPct val="115000"/>
              </a:lnSpc>
              <a:spcBef>
                <a:spcPts val="0"/>
              </a:spcBef>
              <a:spcAft>
                <a:spcPts val="1000"/>
              </a:spcAft>
            </a:pPr>
            <a:r>
              <a:rPr lang="en-US" sz="2400" dirty="0">
                <a:solidFill>
                  <a:srgbClr val="000000"/>
                </a:solidFill>
                <a:effectLst/>
                <a:latin typeface="Calibri"/>
                <a:ea typeface="Calibri"/>
                <a:cs typeface="Times New Roman"/>
              </a:rPr>
              <a:t>n = </a:t>
            </a:r>
            <a:r>
              <a:rPr lang="en-US" sz="2400" dirty="0" smtClean="0">
                <a:solidFill>
                  <a:srgbClr val="000000"/>
                </a:solidFill>
                <a:effectLst/>
                <a:latin typeface="Calibri"/>
                <a:ea typeface="Calibri"/>
                <a:cs typeface="Times New Roman"/>
              </a:rPr>
              <a:t>47</a:t>
            </a:r>
            <a:endParaRPr lang="en-US" sz="2400" dirty="0">
              <a:solidFill>
                <a:srgbClr val="000000"/>
              </a:solidFill>
              <a:effectLst/>
              <a:latin typeface="Calibri"/>
              <a:ea typeface="Calibri"/>
              <a:cs typeface="Times New Roman"/>
            </a:endParaRPr>
          </a:p>
        </p:txBody>
      </p:sp>
      <p:sp>
        <p:nvSpPr>
          <p:cNvPr id="46" name="Text Box 2"/>
          <p:cNvSpPr txBox="1">
            <a:spLocks noChangeArrowheads="1"/>
          </p:cNvSpPr>
          <p:nvPr/>
        </p:nvSpPr>
        <p:spPr bwMode="auto">
          <a:xfrm>
            <a:off x="24299609" y="34845366"/>
            <a:ext cx="2609980" cy="2287588"/>
          </a:xfrm>
          <a:prstGeom prst="rect">
            <a:avLst/>
          </a:prstGeom>
          <a:noFill/>
          <a:ln w="9525">
            <a:noFill/>
            <a:miter lim="800000"/>
            <a:headEnd/>
            <a:tailEnd/>
          </a:ln>
        </p:spPr>
        <p:txBody>
          <a:bodyPr rot="0" vert="horz" wrap="square" lIns="91440" tIns="45720" rIns="91440" bIns="45720" anchor="t" anchorCtr="0">
            <a:noAutofit/>
          </a:bodyPr>
          <a:lstStyle/>
          <a:p>
            <a:pPr marL="0" marR="0" algn="r">
              <a:lnSpc>
                <a:spcPct val="115000"/>
              </a:lnSpc>
              <a:spcBef>
                <a:spcPts val="0"/>
              </a:spcBef>
              <a:spcAft>
                <a:spcPts val="1000"/>
              </a:spcAft>
            </a:pPr>
            <a:r>
              <a:rPr lang="en-US" sz="2400" dirty="0">
                <a:effectLst/>
                <a:latin typeface="Calibri"/>
                <a:ea typeface="Calibri"/>
                <a:cs typeface="Times New Roman"/>
              </a:rPr>
              <a:t>*On a scale of 1</a:t>
            </a:r>
            <a:r>
              <a:rPr lang="en-US" sz="2400" dirty="0" smtClean="0">
                <a:effectLst/>
                <a:latin typeface="Calibri"/>
                <a:ea typeface="Calibri"/>
                <a:cs typeface="Times New Roman"/>
              </a:rPr>
              <a:t>-10, </a:t>
            </a:r>
            <a:r>
              <a:rPr lang="en-US" sz="2400" dirty="0">
                <a:effectLst/>
                <a:latin typeface="Calibri"/>
                <a:ea typeface="Calibri"/>
                <a:cs typeface="Times New Roman"/>
              </a:rPr>
              <a:t>the average decrease was </a:t>
            </a:r>
            <a:r>
              <a:rPr lang="en-US" sz="2400" dirty="0" smtClean="0">
                <a:latin typeface="Calibri"/>
                <a:ea typeface="Calibri"/>
                <a:cs typeface="Times New Roman"/>
              </a:rPr>
              <a:t>.93</a:t>
            </a:r>
            <a:r>
              <a:rPr lang="en-US" sz="2400" dirty="0" smtClean="0">
                <a:effectLst/>
                <a:latin typeface="Calibri"/>
                <a:ea typeface="Calibri"/>
                <a:cs typeface="Times New Roman"/>
              </a:rPr>
              <a:t> </a:t>
            </a:r>
            <a:r>
              <a:rPr lang="en-US" sz="2400" dirty="0">
                <a:effectLst/>
                <a:latin typeface="Calibri"/>
                <a:ea typeface="Calibri"/>
                <a:cs typeface="Times New Roman"/>
              </a:rPr>
              <a:t>and the average increase was </a:t>
            </a:r>
            <a:r>
              <a:rPr lang="en-US" sz="2400" dirty="0" smtClean="0">
                <a:latin typeface="Calibri"/>
                <a:ea typeface="Calibri"/>
                <a:cs typeface="Times New Roman"/>
              </a:rPr>
              <a:t>1.42</a:t>
            </a:r>
            <a:endParaRPr lang="en-US" sz="2400" dirty="0">
              <a:effectLst/>
              <a:latin typeface="Calibri"/>
              <a:ea typeface="Calibri"/>
              <a:cs typeface="Times New Roman"/>
            </a:endParaRPr>
          </a:p>
          <a:p>
            <a:pPr marL="0" marR="0" algn="r">
              <a:lnSpc>
                <a:spcPct val="115000"/>
              </a:lnSpc>
              <a:spcBef>
                <a:spcPts val="0"/>
              </a:spcBef>
              <a:spcAft>
                <a:spcPts val="1000"/>
              </a:spcAft>
            </a:pPr>
            <a:r>
              <a:rPr lang="en-US" sz="2400" dirty="0">
                <a:solidFill>
                  <a:srgbClr val="000000"/>
                </a:solidFill>
                <a:effectLst/>
                <a:latin typeface="Calibri"/>
                <a:ea typeface="Calibri"/>
                <a:cs typeface="Times New Roman"/>
              </a:rPr>
              <a:t>n = </a:t>
            </a:r>
            <a:r>
              <a:rPr lang="en-US" sz="2400" dirty="0" smtClean="0">
                <a:solidFill>
                  <a:srgbClr val="000000"/>
                </a:solidFill>
                <a:effectLst/>
                <a:latin typeface="Calibri"/>
                <a:ea typeface="Calibri"/>
                <a:cs typeface="Times New Roman"/>
              </a:rPr>
              <a:t>47</a:t>
            </a:r>
            <a:endParaRPr lang="en-US" sz="2400" dirty="0">
              <a:solidFill>
                <a:srgbClr val="000000"/>
              </a:solidFill>
              <a:effectLst/>
              <a:latin typeface="Calibri"/>
              <a:ea typeface="Calibri"/>
              <a:cs typeface="Times New Roman"/>
            </a:endParaRPr>
          </a:p>
        </p:txBody>
      </p:sp>
      <p:sp>
        <p:nvSpPr>
          <p:cNvPr id="47" name="Rectangle 46"/>
          <p:cNvSpPr/>
          <p:nvPr/>
        </p:nvSpPr>
        <p:spPr>
          <a:xfrm>
            <a:off x="15180470" y="37895885"/>
            <a:ext cx="11049000" cy="400110"/>
          </a:xfrm>
          <a:prstGeom prst="rect">
            <a:avLst/>
          </a:prstGeom>
        </p:spPr>
        <p:txBody>
          <a:bodyPr wrap="square">
            <a:spAutoFit/>
          </a:bodyPr>
          <a:lstStyle/>
          <a:p>
            <a:pPr algn="ctr"/>
            <a:r>
              <a:rPr lang="en-US" sz="2000" dirty="0" smtClean="0"/>
              <a:t>*An “</a:t>
            </a:r>
            <a:r>
              <a:rPr lang="en-US" sz="2000" dirty="0"/>
              <a:t>increase” can be considered a positive indicator.</a:t>
            </a:r>
          </a:p>
        </p:txBody>
      </p:sp>
      <p:sp>
        <p:nvSpPr>
          <p:cNvPr id="48" name="TextBox 47"/>
          <p:cNvSpPr txBox="1"/>
          <p:nvPr/>
        </p:nvSpPr>
        <p:spPr>
          <a:xfrm>
            <a:off x="15875000" y="34215154"/>
            <a:ext cx="3646972" cy="523220"/>
          </a:xfrm>
          <a:prstGeom prst="rect">
            <a:avLst/>
          </a:prstGeom>
          <a:noFill/>
        </p:spPr>
        <p:txBody>
          <a:bodyPr wrap="square" rtlCol="0">
            <a:spAutoFit/>
          </a:bodyPr>
          <a:lstStyle/>
          <a:p>
            <a:pPr algn="ctr"/>
            <a:r>
              <a:rPr lang="en-US" sz="2800" dirty="0" smtClean="0"/>
              <a:t>Experimental</a:t>
            </a:r>
            <a:endParaRPr lang="en-US" sz="2800" dirty="0"/>
          </a:p>
        </p:txBody>
      </p:sp>
      <p:sp>
        <p:nvSpPr>
          <p:cNvPr id="49" name="TextBox 48"/>
          <p:cNvSpPr txBox="1"/>
          <p:nvPr/>
        </p:nvSpPr>
        <p:spPr>
          <a:xfrm>
            <a:off x="21036928" y="34188395"/>
            <a:ext cx="3646972" cy="523220"/>
          </a:xfrm>
          <a:prstGeom prst="rect">
            <a:avLst/>
          </a:prstGeom>
          <a:noFill/>
        </p:spPr>
        <p:txBody>
          <a:bodyPr wrap="square" rtlCol="0">
            <a:spAutoFit/>
          </a:bodyPr>
          <a:lstStyle/>
          <a:p>
            <a:pPr algn="ctr"/>
            <a:r>
              <a:rPr lang="en-US" sz="2800" dirty="0" smtClean="0"/>
              <a:t>Control</a:t>
            </a:r>
            <a:endParaRPr lang="en-US" sz="2800" dirty="0"/>
          </a:p>
        </p:txBody>
      </p:sp>
      <p:sp>
        <p:nvSpPr>
          <p:cNvPr id="9" name="TextBox 8"/>
          <p:cNvSpPr txBox="1"/>
          <p:nvPr/>
        </p:nvSpPr>
        <p:spPr>
          <a:xfrm>
            <a:off x="28125962" y="6857928"/>
            <a:ext cx="10441097" cy="6924973"/>
          </a:xfrm>
          <a:prstGeom prst="rect">
            <a:avLst/>
          </a:prstGeom>
          <a:noFill/>
        </p:spPr>
        <p:txBody>
          <a:bodyPr wrap="square" rtlCol="0">
            <a:spAutoFit/>
          </a:bodyPr>
          <a:lstStyle/>
          <a:p>
            <a:pPr algn="ctr"/>
            <a:r>
              <a:rPr lang="en-US" sz="4800" b="1" dirty="0" smtClean="0"/>
              <a:t>Implications</a:t>
            </a:r>
          </a:p>
          <a:p>
            <a:pPr marL="571500" indent="-571500">
              <a:buFont typeface="Arial"/>
              <a:buChar char="•"/>
            </a:pPr>
            <a:r>
              <a:rPr lang="en-US" sz="4000" dirty="0" smtClean="0"/>
              <a:t>VIMR services are </a:t>
            </a:r>
            <a:r>
              <a:rPr lang="en-US" sz="4000" i="1" dirty="0" smtClean="0"/>
              <a:t>at least as good </a:t>
            </a:r>
            <a:r>
              <a:rPr lang="en-US" sz="4000" dirty="0" smtClean="0"/>
              <a:t>as evidenced-based IPS services.</a:t>
            </a:r>
          </a:p>
          <a:p>
            <a:pPr marL="571500" indent="-571500">
              <a:buFont typeface="Arial"/>
              <a:buChar char="•"/>
            </a:pPr>
            <a:r>
              <a:rPr lang="en-US" sz="4000" dirty="0" smtClean="0"/>
              <a:t>RMI scores appeared to increase more for control participants.</a:t>
            </a:r>
          </a:p>
          <a:p>
            <a:pPr marL="571500" indent="-571500">
              <a:buFont typeface="Arial"/>
              <a:buChar char="•"/>
            </a:pPr>
            <a:r>
              <a:rPr lang="en-US" sz="4000" dirty="0" smtClean="0"/>
              <a:t>CRM scores appeared to increase more for experimental participants.</a:t>
            </a:r>
          </a:p>
          <a:p>
            <a:pPr marL="571500" indent="-571500">
              <a:buFont typeface="Arial"/>
              <a:buChar char="•"/>
            </a:pPr>
            <a:r>
              <a:rPr lang="en-US" sz="4000" dirty="0" smtClean="0"/>
              <a:t>However, there may not be a large enough difference between the services themselves to illicit outcomes which might suggest that one is necessarily better than the other.</a:t>
            </a:r>
            <a:endParaRPr lang="en-US" sz="4400" dirty="0"/>
          </a:p>
        </p:txBody>
      </p:sp>
      <p:sp>
        <p:nvSpPr>
          <p:cNvPr id="50" name="TextBox 49"/>
          <p:cNvSpPr txBox="1"/>
          <p:nvPr/>
        </p:nvSpPr>
        <p:spPr>
          <a:xfrm>
            <a:off x="28125962" y="14819153"/>
            <a:ext cx="10441098" cy="24160460"/>
          </a:xfrm>
          <a:prstGeom prst="rect">
            <a:avLst/>
          </a:prstGeom>
          <a:noFill/>
        </p:spPr>
        <p:txBody>
          <a:bodyPr wrap="square" rtlCol="0">
            <a:spAutoFit/>
          </a:bodyPr>
          <a:lstStyle/>
          <a:p>
            <a:pPr algn="ctr"/>
            <a:r>
              <a:rPr lang="en-US" sz="5400" b="1" dirty="0" smtClean="0"/>
              <a:t>Lessons Learned</a:t>
            </a:r>
            <a:endParaRPr lang="en-US" sz="4800" dirty="0" smtClean="0"/>
          </a:p>
          <a:p>
            <a:pPr marL="571500" indent="-571500">
              <a:buFont typeface="Wingdings" charset="2"/>
              <a:buChar char="u"/>
            </a:pPr>
            <a:r>
              <a:rPr lang="en-US" sz="4000" dirty="0" smtClean="0"/>
              <a:t>Ideally, VIMR was to be implemented concurrently with IPS.  However, approximately 1/2 of participants withdrew from IPS services during the course of the study.  </a:t>
            </a:r>
            <a:r>
              <a:rPr lang="en-US" sz="4000" dirty="0"/>
              <a:t>	</a:t>
            </a:r>
            <a:endParaRPr lang="en-US" sz="4000" dirty="0" smtClean="0"/>
          </a:p>
          <a:p>
            <a:pPr marL="2870530" lvl="1" indent="-571500">
              <a:buFont typeface="Wingdings" charset="2"/>
              <a:buChar char="§"/>
            </a:pPr>
            <a:r>
              <a:rPr lang="en-US" sz="4000" dirty="0" smtClean="0"/>
              <a:t>Continued participation in VIMR</a:t>
            </a:r>
          </a:p>
          <a:p>
            <a:pPr marL="2870530" lvl="1" indent="-571500">
              <a:buFont typeface="Wingdings" charset="2"/>
              <a:buChar char="§"/>
            </a:pPr>
            <a:r>
              <a:rPr lang="en-US" sz="4000" dirty="0"/>
              <a:t>V</a:t>
            </a:r>
            <a:r>
              <a:rPr lang="en-US" sz="4000" dirty="0" smtClean="0"/>
              <a:t>arying levels of job readiness at enrollment</a:t>
            </a:r>
            <a:endParaRPr lang="en-US" sz="4000" dirty="0"/>
          </a:p>
          <a:p>
            <a:pPr marL="2870530" lvl="1" indent="-571500">
              <a:buFont typeface="Wingdings" charset="2"/>
              <a:buChar char="§"/>
            </a:pPr>
            <a:r>
              <a:rPr lang="en-US" sz="4000" dirty="0" smtClean="0"/>
              <a:t>VIMR could be a “stepping stone” into IPS services, especially for those consumers in a contemplative state of change</a:t>
            </a:r>
          </a:p>
          <a:p>
            <a:pPr marL="571500" indent="-571500">
              <a:buFont typeface="Wingdings" charset="2"/>
              <a:buChar char="u"/>
            </a:pPr>
            <a:r>
              <a:rPr lang="en-US" sz="4000" dirty="0" smtClean="0"/>
              <a:t>Baseline conditions </a:t>
            </a:r>
          </a:p>
          <a:p>
            <a:pPr marL="2870530" lvl="1" indent="-571500">
              <a:buFont typeface="Wingdings" charset="2"/>
              <a:buChar char="§"/>
            </a:pPr>
            <a:r>
              <a:rPr lang="en-US" sz="4000" dirty="0" smtClean="0"/>
              <a:t>Identify which participants are most likely to benefit from additional interventions</a:t>
            </a:r>
          </a:p>
          <a:p>
            <a:pPr marL="2870530" lvl="1" indent="-571500">
              <a:buFont typeface="Wingdings" charset="2"/>
              <a:buChar char="§"/>
            </a:pPr>
            <a:r>
              <a:rPr lang="en-US" sz="4000" dirty="0" smtClean="0"/>
              <a:t>Engaging participants</a:t>
            </a:r>
          </a:p>
          <a:p>
            <a:pPr marL="571500" indent="-571500">
              <a:buFont typeface="Wingdings" charset="2"/>
              <a:buChar char="u"/>
            </a:pPr>
            <a:r>
              <a:rPr lang="en-US" sz="4000" dirty="0" smtClean="0"/>
              <a:t>No participants were closed out of VIMR services, regardless of their level of participation, which may have skewed the results</a:t>
            </a:r>
          </a:p>
          <a:p>
            <a:pPr marL="2870530" lvl="1" indent="-571500">
              <a:buFont typeface="Wingdings" charset="2"/>
              <a:buChar char="§"/>
            </a:pPr>
            <a:r>
              <a:rPr lang="en-US" sz="4000" dirty="0" smtClean="0"/>
              <a:t>What level of of participation is optimal in order to ensure effectiveness of the intervention?</a:t>
            </a:r>
          </a:p>
          <a:p>
            <a:pPr marL="571500" indent="-571500">
              <a:buFont typeface="Wingdings" charset="2"/>
              <a:buChar char="u"/>
            </a:pPr>
            <a:r>
              <a:rPr lang="en-US" sz="4000" dirty="0" smtClean="0"/>
              <a:t>Service delivery</a:t>
            </a:r>
          </a:p>
          <a:p>
            <a:pPr marL="2870530" lvl="1" indent="-571500">
              <a:buFont typeface="Wingdings" charset="2"/>
              <a:buChar char="§"/>
            </a:pPr>
            <a:r>
              <a:rPr lang="en-US" sz="4000" dirty="0" smtClean="0"/>
              <a:t>Feasibility and accessibility for participants</a:t>
            </a:r>
          </a:p>
          <a:p>
            <a:pPr marL="571500" indent="-571500">
              <a:buFont typeface="Wingdings" charset="2"/>
              <a:buChar char="u"/>
            </a:pPr>
            <a:r>
              <a:rPr lang="en-US" sz="4000" dirty="0" smtClean="0"/>
              <a:t>Anecdotal reports from participants at reassessment were overwhelmingly positive with regards to VIMR</a:t>
            </a:r>
          </a:p>
          <a:p>
            <a:pPr marL="3041980" lvl="1" indent="-742950">
              <a:buFont typeface="Wingdings" charset="2"/>
              <a:buChar char="§"/>
            </a:pPr>
            <a:r>
              <a:rPr lang="en-US" sz="4000" dirty="0" smtClean="0"/>
              <a:t>What measures could be used to capture this data in a meaningful way?</a:t>
            </a:r>
          </a:p>
          <a:p>
            <a:pPr marL="571500" indent="-571500">
              <a:buFont typeface="Wingdings" charset="2"/>
              <a:buChar char="u"/>
            </a:pPr>
            <a:r>
              <a:rPr lang="en-US" sz="4000" dirty="0" smtClean="0"/>
              <a:t>Long term outcomes </a:t>
            </a:r>
          </a:p>
          <a:p>
            <a:pPr marL="2870530" lvl="1" indent="-571500">
              <a:buFont typeface="Arial"/>
              <a:buChar char="•"/>
            </a:pPr>
            <a:r>
              <a:rPr lang="en-US" sz="4000" dirty="0" smtClean="0"/>
              <a:t>Are the effects of one intervention more enduring than another?</a:t>
            </a:r>
            <a:endParaRPr lang="en-US" sz="4000" dirty="0"/>
          </a:p>
          <a:p>
            <a:pPr marL="571500" lvl="1" indent="-571500">
              <a:buFont typeface="Wingdings" charset="2"/>
              <a:buChar char="u"/>
            </a:pPr>
            <a:r>
              <a:rPr lang="en-US" sz="4000" dirty="0"/>
              <a:t>Incomplete data</a:t>
            </a:r>
          </a:p>
          <a:p>
            <a:endParaRPr lang="en-US" sz="4000" dirty="0" smtClean="0"/>
          </a:p>
        </p:txBody>
      </p:sp>
    </p:spTree>
    <p:extLst>
      <p:ext uri="{BB962C8B-B14F-4D97-AF65-F5344CB8AC3E}">
        <p14:creationId xmlns:p14="http://schemas.microsoft.com/office/powerpoint/2010/main" val="519149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5315</TotalTime>
  <Words>626</Words>
  <Application>Microsoft Office PowerPoint</Application>
  <PresentationFormat>Custom</PresentationFormat>
  <Paragraphs>77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Using Outcomes, Participant Engagement, and Recovery Measures to Evaluate the Efficacy of Vocational Illness Management and Recovery (V-IMR) when Compared with Individual Placement and Support (IPS) By: Megan Louderman and Jim Linderman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Outcomes, Participant Engagement, and Recovery Measures to Evaluate the Efficacy of                                                                          Vocational Illness Management and Recovery (V-IMR) when Compared with Individual Placement and Support (IPS) By: Megan Louderman and Jim Linderman</dc:title>
  <dc:creator>Megan</dc:creator>
  <cp:lastModifiedBy>setup</cp:lastModifiedBy>
  <cp:revision>37</cp:revision>
  <dcterms:created xsi:type="dcterms:W3CDTF">2014-08-14T01:36:09Z</dcterms:created>
  <dcterms:modified xsi:type="dcterms:W3CDTF">2014-11-05T22:10:56Z</dcterms:modified>
</cp:coreProperties>
</file>